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Lst>
  <p:sldSz cy="5143500" cx="9144000"/>
  <p:notesSz cx="6858000" cy="9144000"/>
  <p:embeddedFontLst>
    <p:embeddedFont>
      <p:font typeface="Golos Text"/>
      <p:regular r:id="rId114"/>
      <p:bold r:id="rId115"/>
    </p:embeddedFont>
    <p:embeddedFont>
      <p:font typeface="Golos Text Medium"/>
      <p:regular r:id="rId116"/>
      <p:bold r:id="rId117"/>
    </p:embeddedFont>
    <p:embeddedFont>
      <p:font typeface="Bebas Neue"/>
      <p:regular r:id="rId118"/>
    </p:embeddedFont>
    <p:embeddedFont>
      <p:font typeface="Gantari"/>
      <p:regular r:id="rId119"/>
      <p:bold r:id="rId120"/>
      <p:italic r:id="rId121"/>
      <p:boldItalic r:id="rId122"/>
    </p:embeddedFont>
    <p:embeddedFont>
      <p:font typeface="Roboto Mono"/>
      <p:regular r:id="rId123"/>
      <p:bold r:id="rId124"/>
      <p:italic r:id="rId125"/>
      <p:boldItalic r:id="rId126"/>
    </p:embeddedFont>
    <p:embeddedFont>
      <p:font typeface="Gill Sans"/>
      <p:regular r:id="rId127"/>
      <p:bold r:id="rId128"/>
    </p:embeddedFont>
    <p:embeddedFont>
      <p:font typeface="Golos Text SemiBold"/>
      <p:regular r:id="rId129"/>
      <p:bold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font" Target="fonts/GolosTextSemiBold-regular.fntdata"/><Relationship Id="rId128" Type="http://schemas.openxmlformats.org/officeDocument/2006/relationships/font" Target="fonts/GillSans-bold.fntdata"/><Relationship Id="rId127" Type="http://schemas.openxmlformats.org/officeDocument/2006/relationships/font" Target="fonts/GillSans-regular.fntdata"/><Relationship Id="rId126" Type="http://schemas.openxmlformats.org/officeDocument/2006/relationships/font" Target="fonts/RobotoMono-boldItalic.fntdata"/><Relationship Id="rId26" Type="http://schemas.openxmlformats.org/officeDocument/2006/relationships/slide" Target="slides/slide22.xml"/><Relationship Id="rId121" Type="http://schemas.openxmlformats.org/officeDocument/2006/relationships/font" Target="fonts/Gantari-italic.fntdata"/><Relationship Id="rId25" Type="http://schemas.openxmlformats.org/officeDocument/2006/relationships/slide" Target="slides/slide21.xml"/><Relationship Id="rId120" Type="http://schemas.openxmlformats.org/officeDocument/2006/relationships/font" Target="fonts/Gantari-bold.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RobotoMono-italic.fntdata"/><Relationship Id="rId29" Type="http://schemas.openxmlformats.org/officeDocument/2006/relationships/slide" Target="slides/slide25.xml"/><Relationship Id="rId124" Type="http://schemas.openxmlformats.org/officeDocument/2006/relationships/font" Target="fonts/RobotoMono-bold.fntdata"/><Relationship Id="rId123" Type="http://schemas.openxmlformats.org/officeDocument/2006/relationships/font" Target="fonts/RobotoMono-regular.fntdata"/><Relationship Id="rId122" Type="http://schemas.openxmlformats.org/officeDocument/2006/relationships/font" Target="fonts/Gantari-boldItalic.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BebasNeue-regular.fntdata"/><Relationship Id="rId117" Type="http://schemas.openxmlformats.org/officeDocument/2006/relationships/font" Target="fonts/GolosTextMedium-bold.fntdata"/><Relationship Id="rId116" Type="http://schemas.openxmlformats.org/officeDocument/2006/relationships/font" Target="fonts/GolosTextMedium-regular.fntdata"/><Relationship Id="rId115" Type="http://schemas.openxmlformats.org/officeDocument/2006/relationships/font" Target="fonts/GolosText-bold.fntdata"/><Relationship Id="rId119" Type="http://schemas.openxmlformats.org/officeDocument/2006/relationships/font" Target="fonts/Gantari-regular.fntdata"/><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GolosText-regular.fntdata"/><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0" Type="http://schemas.openxmlformats.org/officeDocument/2006/relationships/font" Target="fonts/GolosTextSemiBold-bold.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a8e2848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a8e2848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f7068f2ab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f7068f2ab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Thinking Humanly: Cognitive Modeling</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Cognitive Modeling:</a:t>
            </a:r>
            <a:r>
              <a:rPr lang="en">
                <a:solidFill>
                  <a:schemeClr val="dk1"/>
                </a:solidFill>
              </a:rPr>
              <a:t> This approach is about understanding how humans think and then trying to create a program that thinks the same way.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do we do this?</a:t>
            </a:r>
            <a:r>
              <a:rPr lang="en">
                <a:solidFill>
                  <a:schemeClr val="dk1"/>
                </a:solidFill>
              </a:rPr>
              <a:t> Scientists study human thought through things like introspection (thinking about how we think), experiments, and brain imaging.</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a:t>
            </a:r>
            <a:r>
              <a:rPr lang="en">
                <a:solidFill>
                  <a:schemeClr val="dk1"/>
                </a:solidFill>
              </a:rPr>
              <a:t> A computer program designed to solve puzzles in the same steps and manner a human would.</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301748f124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301748f124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01748f124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301748f124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301748f124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301748f124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01748f1246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301748f1246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301748f124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301748f124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301748f1246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301748f1246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301748f1246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301748f1246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01748f124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301748f124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301748f1246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301748f1246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301748f124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301748f124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f8601d9a6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f8601d9a6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Thinking Humanly: Cognitive Modeling</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Cognitive Modeling:</a:t>
            </a:r>
            <a:r>
              <a:rPr lang="en">
                <a:solidFill>
                  <a:schemeClr val="dk1"/>
                </a:solidFill>
              </a:rPr>
              <a:t> This approach is about understanding how humans think and then trying to create a program that thinks the same way.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do we do this?</a:t>
            </a:r>
            <a:r>
              <a:rPr lang="en">
                <a:solidFill>
                  <a:schemeClr val="dk1"/>
                </a:solidFill>
              </a:rPr>
              <a:t> Scientists study human thought through things like introspection (thinking about how we think), experiments, and brain imaging.</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a:t>
            </a:r>
            <a:r>
              <a:rPr lang="en">
                <a:solidFill>
                  <a:schemeClr val="dk1"/>
                </a:solidFill>
              </a:rPr>
              <a:t> A computer program designed to solve puzzles in the same steps and manner a human would.</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8601d9a6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f8601d9a6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Thinking Humanly: Cognitive Modeling</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Cognitive Modeling:</a:t>
            </a:r>
            <a:r>
              <a:rPr lang="en">
                <a:solidFill>
                  <a:schemeClr val="dk1"/>
                </a:solidFill>
              </a:rPr>
              <a:t> This approach is about understanding how humans think and then trying to create a program that thinks the same way.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do we do this?</a:t>
            </a:r>
            <a:r>
              <a:rPr lang="en">
                <a:solidFill>
                  <a:schemeClr val="dk1"/>
                </a:solidFill>
              </a:rPr>
              <a:t> Scientists study human thought through things like introspection (thinking about how we think), experiments, and brain imaging.</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a:t>
            </a:r>
            <a:r>
              <a:rPr lang="en">
                <a:solidFill>
                  <a:schemeClr val="dk1"/>
                </a:solidFill>
              </a:rPr>
              <a:t> A computer program designed to solve puzzles in the same steps and manner a human would.</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f8601d9a6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f8601d9a6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f8601d9a6e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f8601d9a6e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f8601d9a6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f8601d9a6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f8601d9a6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f8601d9a6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f8601d9a6e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f8601d9a6e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f8601d9a6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f8601d9a6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f8601d9a6e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f8601d9a6e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b21ebf29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2b21ebf29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f8601d9a6e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f8601d9a6e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f7068f2ab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f7068f2ab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Acting Humanly: The Turing Test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Turing Test:</a:t>
            </a:r>
            <a:r>
              <a:rPr lang="en">
                <a:solidFill>
                  <a:schemeClr val="dk1"/>
                </a:solidFill>
              </a:rPr>
              <a:t> Imagine you're chatting with someone online, and you can't tell if it's a person or a computer. If the computer can fool you into thinking it's human, it passes the Turing Test.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What's needed for this?</a:t>
            </a:r>
            <a:r>
              <a:rPr lang="en">
                <a:solidFill>
                  <a:schemeClr val="dk1"/>
                </a:solidFill>
              </a:rPr>
              <a:t> The computer needs to understand and use language (natural language processing), remember information (knowledge representation), make decisions (automated reasoning), and learn from new experiences (machine learning).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Siri or Alexa trying to answer your questions in a way that feels like you're talking to a person.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f8601d9a6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f8601d9a6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f7068f2ab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f7068f2ab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thinking Rationally: Laws of Thought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Laws of Thought:</a:t>
            </a:r>
            <a:r>
              <a:rPr lang="en">
                <a:solidFill>
                  <a:schemeClr val="dk1"/>
                </a:solidFill>
              </a:rPr>
              <a:t> This is about creating a system that always thinks logically, like following strict rules of reasoning (like math or logic).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Challenges:</a:t>
            </a:r>
            <a:r>
              <a:rPr lang="en">
                <a:solidFill>
                  <a:schemeClr val="dk1"/>
                </a:solidFill>
              </a:rPr>
              <a:t> It’s hard to translate everyday knowledge into strict logical terms, and even if you could, solving problems using these rules can be very slow and complicated.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A program that solves math problems or plays chess by following logical steps.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f7068f2ab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f7068f2ab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f8601d9a6e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f8601d9a6e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d3597dcc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d3597dcc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f8601d9a6e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f8601d9a6e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f8601d9a6e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f8601d9a6e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d35938ec1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d35938ec1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aecc329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aecc329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Thinking Humanly: Cognitive Modeling</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Cognitive Modeling:</a:t>
            </a:r>
            <a:r>
              <a:rPr lang="en">
                <a:solidFill>
                  <a:schemeClr val="dk1"/>
                </a:solidFill>
              </a:rPr>
              <a:t> This approach is about understanding how humans think and then trying to create a program that thinks the same way.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do we do this?</a:t>
            </a:r>
            <a:r>
              <a:rPr lang="en">
                <a:solidFill>
                  <a:schemeClr val="dk1"/>
                </a:solidFill>
              </a:rPr>
              <a:t> Scientists study human thought through things like introspection (thinking about how we think), experiments, and brain imaging.</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a:t>
            </a:r>
            <a:r>
              <a:rPr lang="en">
                <a:solidFill>
                  <a:schemeClr val="dk1"/>
                </a:solidFill>
              </a:rPr>
              <a:t> A computer program designed to solve puzzles in the same steps and manner a human would.</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d35938ec1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d35938ec1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d35938ec1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d35938ec1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d35938ec1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d35938ec1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0aee3923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0aee3923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0aee3923e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0aee3923ea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0aee3923e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0aee3923e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0aee3923ea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0aee3923ea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0aee3923ea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0aee3923ea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0aee3923e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0aee3923e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0aee3923ea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0aee3923ea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35938ec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35938ec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Thinking Humanly: Cognitive Modeling</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Cognitive Modeling:</a:t>
            </a:r>
            <a:r>
              <a:rPr lang="en">
                <a:solidFill>
                  <a:schemeClr val="dk1"/>
                </a:solidFill>
              </a:rPr>
              <a:t> This approach is about understanding how humans think and then trying to create a program that thinks the same way.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do we do this?</a:t>
            </a:r>
            <a:r>
              <a:rPr lang="en">
                <a:solidFill>
                  <a:schemeClr val="dk1"/>
                </a:solidFill>
              </a:rPr>
              <a:t> Scientists study human thought through things like introspection (thinking about how we think), experiments, and brain imaging.</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a:t>
            </a:r>
            <a:r>
              <a:rPr lang="en">
                <a:solidFill>
                  <a:schemeClr val="dk1"/>
                </a:solidFill>
              </a:rPr>
              <a:t> A computer program designed to solve puzzles in the same steps and manner a human would.</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0aee3923e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0aee3923e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0aee3923ea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0aee3923ea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0aee3923e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0aee3923ea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0aee3923ea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0aee3923ea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0aee3923ea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0aee3923ea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0aee3923e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0aee3923e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aee3923ea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aee3923ea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aee3923ea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aee3923ea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0aee3923e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0aee3923e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0aee3923ea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0aee3923ea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2a8e28482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2a8e28482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0aee3923ea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0aee3923ea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0aee3923ea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0aee3923ea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0aee3923ea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0aee3923e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0aee3923ea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0aee3923e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0aee3923ea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0aee3923ea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0aee3923ea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0aee3923ea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0aee3923ea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0aee3923ea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0aee3923ea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0aee3923ea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0aee3923e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0aee3923e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0aee3923e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0aee3923e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a8e28482d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2a8e28482d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0aee3923e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0aee3923e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30aee3923e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0aee3923e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0aee3923e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0aee3923e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0aee3923ea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0aee3923ea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0aee3923ea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0aee3923ea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0aee3923ea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0aee3923ea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0aee3923ea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0aee3923ea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0aee3923ea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0aee3923ea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0aee3923ea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0aee3923ea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0aee3923e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0aee3923ea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f8601d9a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f8601d9a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0aee3923ea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0aee3923ea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0aee3923ea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0aee3923ea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aee3923ea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aee3923ea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0aee3923ea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0aee3923ea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0aee3923ea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0aee3923ea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0aee3923ea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0aee3923ea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0aee3923ea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0aee3923ea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0aee3923ea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0aee3923ea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0aee3923ea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0aee3923ea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0aee3923ea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0aee3923ea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85517977d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85517977d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0aee3923ea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0aee3923ea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0d664397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0d664397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30d664397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30d664397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0d664397d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0d664397d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0d664397d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30d664397d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0d664397d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0d664397d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0d664397d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0d664397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0d664397d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0d664397d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0aee3923ea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0aee3923ea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2b21ebf29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2b21ebf29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c61ebc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c61ebc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Human-like vs. Rational:</a:t>
            </a:r>
            <a:r>
              <a:rPr lang="en">
                <a:solidFill>
                  <a:schemeClr val="dk1"/>
                </a:solidFill>
              </a:rPr>
              <a:t> Some definitions compare AI's success by how closely it imitates human thinking or behavior, while others measure it by how logically or "rationally" it performs tasks, regardless of whether it's like a human or not.</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301748f12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301748f12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301748f124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301748f124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01748f124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301748f124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01748f124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301748f124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01748f124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301748f124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301748f124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301748f124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01748f124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301748f124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301748f124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301748f124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301748f124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301748f124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301748f124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301748f124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0" sz="480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p:nvPr>
            <p:ph hasCustomPrompt="1" type="title"/>
          </p:nvPr>
        </p:nvSpPr>
        <p:spPr>
          <a:xfrm>
            <a:off x="715100" y="15472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2050814" y="15472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a:buNone/>
              <a:defRPr b="0"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9pPr>
          </a:lstStyle>
          <a:p/>
        </p:txBody>
      </p:sp>
      <p:sp>
        <p:nvSpPr>
          <p:cNvPr id="53" name="Google Shape;53;p13"/>
          <p:cNvSpPr txBox="1"/>
          <p:nvPr>
            <p:ph hasCustomPrompt="1" idx="3" type="title"/>
          </p:nvPr>
        </p:nvSpPr>
        <p:spPr>
          <a:xfrm>
            <a:off x="715100" y="22249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2050814" y="22249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9026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2050814" y="29026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35803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2050814" y="35803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62" name="Google Shape;62;p1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5"/>
          <p:cNvSpPr txBox="1"/>
          <p:nvPr>
            <p:ph idx="1" type="subTitle"/>
          </p:nvPr>
        </p:nvSpPr>
        <p:spPr>
          <a:xfrm>
            <a:off x="715100" y="1548250"/>
            <a:ext cx="3856800" cy="14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7" name="Google Shape;67;p15"/>
          <p:cNvSpPr txBox="1"/>
          <p:nvPr/>
        </p:nvSpPr>
        <p:spPr>
          <a:xfrm>
            <a:off x="715100" y="3449850"/>
            <a:ext cx="38568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b="1" lang="en" sz="1000">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b="1" lang="en" sz="1000">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b="1" lang="en" sz="1000">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a:t>
            </a:r>
            <a:r>
              <a:rPr lang="en" sz="1000">
                <a:solidFill>
                  <a:schemeClr val="dk1"/>
                </a:solidFill>
                <a:latin typeface="Gantari"/>
                <a:ea typeface="Gantari"/>
                <a:cs typeface="Gantari"/>
                <a:sym typeface="Gantari"/>
              </a:rPr>
              <a:t> </a:t>
            </a:r>
            <a:r>
              <a:rPr b="1" lang="en" sz="1000">
                <a:solidFill>
                  <a:schemeClr val="dk1"/>
                </a:solidFill>
                <a:latin typeface="Gantari"/>
                <a:ea typeface="Gantari"/>
                <a:cs typeface="Gantari"/>
                <a:sym typeface="Gantari"/>
              </a:rPr>
              <a:t>Eliana Delacour</a:t>
            </a:r>
            <a:endParaRPr b="1" sz="1000">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8"/>
          <p:cNvSpPr txBox="1"/>
          <p:nvPr>
            <p:ph type="title"/>
          </p:nvPr>
        </p:nvSpPr>
        <p:spPr>
          <a:xfrm>
            <a:off x="457200" y="114300"/>
            <a:ext cx="8229600" cy="743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2"/>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 name="Google Shape;74;p18"/>
          <p:cNvSpPr txBox="1"/>
          <p:nvPr>
            <p:ph idx="1" type="body"/>
          </p:nvPr>
        </p:nvSpPr>
        <p:spPr>
          <a:xfrm>
            <a:off x="457200" y="914400"/>
            <a:ext cx="8229600" cy="3703200"/>
          </a:xfrm>
          <a:prstGeom prst="rect">
            <a:avLst/>
          </a:prstGeom>
          <a:noFill/>
          <a:ln>
            <a:noFill/>
          </a:ln>
        </p:spPr>
        <p:txBody>
          <a:bodyPr anchorCtr="0" anchor="t" bIns="45700" lIns="91425" spcFirstLastPara="1" rIns="91425" wrap="square" tIns="45700">
            <a:noAutofit/>
          </a:bodyPr>
          <a:lstStyle>
            <a:lvl1pPr indent="-315468" lvl="0" marL="457200" rtl="0" algn="l">
              <a:spcBef>
                <a:spcPts val="600"/>
              </a:spcBef>
              <a:spcAft>
                <a:spcPts val="0"/>
              </a:spcAft>
              <a:buSzPts val="1368"/>
              <a:buChar char="●"/>
              <a:defRPr/>
            </a:lvl1pPr>
            <a:lvl2pPr indent="-315468" lvl="1" marL="914400" rtl="0" algn="l">
              <a:spcBef>
                <a:spcPts val="500"/>
              </a:spcBef>
              <a:spcAft>
                <a:spcPts val="0"/>
              </a:spcAft>
              <a:buSzPts val="1368"/>
              <a:buChar char="○"/>
              <a:defRPr/>
            </a:lvl2pPr>
            <a:lvl3pPr indent="-315467" lvl="2" marL="1371600" rtl="0" algn="l">
              <a:spcBef>
                <a:spcPts val="500"/>
              </a:spcBef>
              <a:spcAft>
                <a:spcPts val="0"/>
              </a:spcAft>
              <a:buSzPts val="1368"/>
              <a:buChar char="■"/>
              <a:defRPr/>
            </a:lvl3pPr>
            <a:lvl4pPr indent="-308610" lvl="3" marL="1828800" rtl="0" algn="l">
              <a:spcBef>
                <a:spcPts val="400"/>
              </a:spcBef>
              <a:spcAft>
                <a:spcPts val="0"/>
              </a:spcAft>
              <a:buSzPts val="1260"/>
              <a:buChar char="●"/>
              <a:defRPr/>
            </a:lvl4pPr>
            <a:lvl5pPr indent="-308610" lvl="4" marL="2286000" rtl="0" algn="l">
              <a:spcBef>
                <a:spcPts val="300"/>
              </a:spcBef>
              <a:spcAft>
                <a:spcPts val="0"/>
              </a:spcAft>
              <a:buSzPts val="1260"/>
              <a:buChar char="○"/>
              <a:defRPr/>
            </a:lvl5pPr>
            <a:lvl6pPr indent="-314325" lvl="5" marL="2743200" rtl="0" algn="l">
              <a:spcBef>
                <a:spcPts val="300"/>
              </a:spcBef>
              <a:spcAft>
                <a:spcPts val="0"/>
              </a:spcAft>
              <a:buSzPts val="1350"/>
              <a:buChar char="■"/>
              <a:defRPr/>
            </a:lvl6pPr>
            <a:lvl7pPr indent="-314325" lvl="6" marL="3200400" rtl="0" algn="l">
              <a:spcBef>
                <a:spcPts val="300"/>
              </a:spcBef>
              <a:spcAft>
                <a:spcPts val="0"/>
              </a:spcAft>
              <a:buSzPts val="1350"/>
              <a:buChar char="●"/>
              <a:defRPr/>
            </a:lvl7pPr>
            <a:lvl8pPr indent="-314325" lvl="7" marL="3657600" rtl="0" algn="l">
              <a:spcBef>
                <a:spcPts val="300"/>
              </a:spcBef>
              <a:spcAft>
                <a:spcPts val="0"/>
              </a:spcAft>
              <a:buSzPts val="1350"/>
              <a:buChar char="○"/>
              <a:defRPr/>
            </a:lvl8pPr>
            <a:lvl9pPr indent="-314325" lvl="8" marL="4114800" rtl="0" algn="l">
              <a:spcBef>
                <a:spcPts val="300"/>
              </a:spcBef>
              <a:spcAft>
                <a:spcPts val="0"/>
              </a:spcAft>
              <a:buSzPts val="1350"/>
              <a:buChar char="■"/>
              <a:defRPr/>
            </a:lvl9pPr>
          </a:lstStyle>
          <a:p/>
        </p:txBody>
      </p:sp>
      <p:sp>
        <p:nvSpPr>
          <p:cNvPr id="75" name="Google Shape;75;p18"/>
          <p:cNvSpPr txBox="1"/>
          <p:nvPr>
            <p:ph idx="10" type="dt"/>
          </p:nvPr>
        </p:nvSpPr>
        <p:spPr>
          <a:xfrm>
            <a:off x="6400800" y="4767263"/>
            <a:ext cx="2289300" cy="273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14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18"/>
          <p:cNvSpPr txBox="1"/>
          <p:nvPr>
            <p:ph idx="11" type="ftr"/>
          </p:nvPr>
        </p:nvSpPr>
        <p:spPr>
          <a:xfrm>
            <a:off x="2898775" y="4767263"/>
            <a:ext cx="3505200" cy="273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p18"/>
          <p:cNvSpPr txBox="1"/>
          <p:nvPr>
            <p:ph idx="12" type="sldNum"/>
          </p:nvPr>
        </p:nvSpPr>
        <p:spPr>
          <a:xfrm>
            <a:off x="612775" y="4767263"/>
            <a:ext cx="1981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1pPr>
            <a:lvl2pPr indent="0" lvl="1"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2pPr>
            <a:lvl3pPr indent="0" lvl="2"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3pPr>
            <a:lvl4pPr indent="0" lvl="3"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4pPr>
            <a:lvl5pPr indent="0" lvl="4"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5pPr>
            <a:lvl6pPr indent="0" lvl="5"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6pPr>
            <a:lvl7pPr indent="0" lvl="6"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7pPr>
            <a:lvl8pPr indent="0" lvl="7"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8pPr>
            <a:lvl9pPr indent="0" lvl="8" marL="0" marR="0" rtl="0" algn="l">
              <a:lnSpc>
                <a:spcPct val="100000"/>
              </a:lnSpc>
              <a:spcBef>
                <a:spcPts val="0"/>
              </a:spcBef>
              <a:spcAft>
                <a:spcPts val="0"/>
              </a:spcAft>
              <a:buClr>
                <a:schemeClr val="dk2"/>
              </a:buClr>
              <a:buSzPts val="1400"/>
              <a:buFont typeface="Gill Sans"/>
              <a:buNone/>
              <a:defRPr b="0" i="0" sz="1400" u="non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
              <a:t>‹#›</a:t>
            </a:fld>
            <a:endParaRPr>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7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15100" y="701850"/>
            <a:ext cx="2035200" cy="1071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5000">
                <a:solidFill>
                  <a:schemeClr val="accent3"/>
                </a:solidFill>
                <a:latin typeface="Golos Text Medium"/>
                <a:ea typeface="Golos Text Medium"/>
                <a:cs typeface="Golos Text Medium"/>
                <a:sym typeface="Golos Text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8" name="Google Shape;18;p4"/>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Medium"/>
              <a:buChar char="●"/>
              <a:defRPr>
                <a:solidFill>
                  <a:schemeClr val="dk1"/>
                </a:solidFill>
              </a:defRPr>
            </a:lvl1pPr>
            <a:lvl2pPr indent="-317500" lvl="1" marL="914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indent="-317500" lvl="2" marL="1371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indent="-317500" lvl="3" marL="1828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indent="-317500" lvl="4" marL="22860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indent="-317500" lvl="5" marL="27432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indent="-317500" lvl="6" marL="3200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indent="-317500" lvl="7" marL="3657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indent="-317500" lvl="8" marL="4114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p:nvPr>
            <p:ph idx="1" type="subTitle"/>
          </p:nvPr>
        </p:nvSpPr>
        <p:spPr>
          <a:xfrm>
            <a:off x="7151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3" name="Google Shape;23;p5"/>
          <p:cNvSpPr txBox="1"/>
          <p:nvPr>
            <p:ph idx="2" type="subTitle"/>
          </p:nvPr>
        </p:nvSpPr>
        <p:spPr>
          <a:xfrm>
            <a:off x="7150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3" type="subTitle"/>
          </p:nvPr>
        </p:nvSpPr>
        <p:spPr>
          <a:xfrm>
            <a:off x="45720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5719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2" name="Google Shape;32;p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70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 name="Google Shape;7;p1"/>
          <p:cNvSpPr txBox="1"/>
          <p:nvPr>
            <p:ph idx="1" type="body"/>
          </p:nvPr>
        </p:nvSpPr>
        <p:spPr>
          <a:xfrm>
            <a:off x="715100" y="1242450"/>
            <a:ext cx="7713900" cy="336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3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 Id="rId3" Type="http://schemas.openxmlformats.org/officeDocument/2006/relationships/image" Target="../media/image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3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33.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 Id="rId3" Type="http://schemas.openxmlformats.org/officeDocument/2006/relationships/image" Target="../media/image3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35.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hyperlink" Target="https://www.geeksforgeeks.org/problem-binary-search-implementation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3.pn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2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2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2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2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 Id="rId3" Type="http://schemas.openxmlformats.org/officeDocument/2006/relationships/image" Target="../media/image2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3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9"/>
          <p:cNvSpPr txBox="1"/>
          <p:nvPr>
            <p:ph type="ctrTitle"/>
          </p:nvPr>
        </p:nvSpPr>
        <p:spPr>
          <a:xfrm>
            <a:off x="811675" y="1486775"/>
            <a:ext cx="46524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Structures  </a:t>
            </a:r>
            <a:endParaRPr/>
          </a:p>
          <a:p>
            <a:pPr indent="0" lvl="0" marL="0" rtl="0" algn="l">
              <a:spcBef>
                <a:spcPts val="0"/>
              </a:spcBef>
              <a:spcAft>
                <a:spcPts val="0"/>
              </a:spcAft>
              <a:buNone/>
            </a:pPr>
            <a:r>
              <a:rPr lang="en"/>
              <a:t>&amp; Algorithms</a:t>
            </a:r>
            <a:endParaRPr/>
          </a:p>
          <a:p>
            <a:pPr indent="0" lvl="0" marL="0" rtl="0" algn="l">
              <a:spcBef>
                <a:spcPts val="0"/>
              </a:spcBef>
              <a:spcAft>
                <a:spcPts val="0"/>
              </a:spcAft>
              <a:buNone/>
            </a:pPr>
            <a:r>
              <a:t/>
            </a:r>
            <a:endParaRPr sz="2700"/>
          </a:p>
        </p:txBody>
      </p:sp>
      <p:cxnSp>
        <p:nvCxnSpPr>
          <p:cNvPr id="83" name="Google Shape;83;p19"/>
          <p:cNvCxnSpPr/>
          <p:nvPr/>
        </p:nvCxnSpPr>
        <p:spPr>
          <a:xfrm>
            <a:off x="4466175" y="206955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84" name="Google Shape;84;p19"/>
          <p:cNvGrpSpPr/>
          <p:nvPr/>
        </p:nvGrpSpPr>
        <p:grpSpPr>
          <a:xfrm>
            <a:off x="6507498" y="2917498"/>
            <a:ext cx="3524464" cy="4496740"/>
            <a:chOff x="6483100" y="2237750"/>
            <a:chExt cx="898250" cy="1146075"/>
          </a:xfrm>
        </p:grpSpPr>
        <p:sp>
          <p:nvSpPr>
            <p:cNvPr id="85" name="Google Shape;85;p19"/>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9"/>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9"/>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9"/>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9"/>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9"/>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9"/>
          <p:cNvGrpSpPr/>
          <p:nvPr/>
        </p:nvGrpSpPr>
        <p:grpSpPr>
          <a:xfrm>
            <a:off x="6710076" y="961685"/>
            <a:ext cx="1718823" cy="935599"/>
            <a:chOff x="238125" y="2409350"/>
            <a:chExt cx="760575" cy="414000"/>
          </a:xfrm>
        </p:grpSpPr>
        <p:sp>
          <p:nvSpPr>
            <p:cNvPr id="153" name="Google Shape;153;p19"/>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9"/>
          <p:cNvGrpSpPr/>
          <p:nvPr/>
        </p:nvGrpSpPr>
        <p:grpSpPr>
          <a:xfrm>
            <a:off x="5464073" y="2460613"/>
            <a:ext cx="1147199" cy="637372"/>
            <a:chOff x="315275" y="3124950"/>
            <a:chExt cx="658175" cy="365675"/>
          </a:xfrm>
        </p:grpSpPr>
        <p:sp>
          <p:nvSpPr>
            <p:cNvPr id="166" name="Google Shape;166;p19"/>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9"/>
          <p:cNvGrpSpPr/>
          <p:nvPr/>
        </p:nvGrpSpPr>
        <p:grpSpPr>
          <a:xfrm flipH="1">
            <a:off x="6333399" y="714161"/>
            <a:ext cx="744001" cy="413322"/>
            <a:chOff x="315275" y="3124950"/>
            <a:chExt cx="658175" cy="365675"/>
          </a:xfrm>
        </p:grpSpPr>
        <p:sp>
          <p:nvSpPr>
            <p:cNvPr id="173" name="Google Shape;173;p19"/>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9"/>
          <p:cNvSpPr/>
          <p:nvPr/>
        </p:nvSpPr>
        <p:spPr>
          <a:xfrm>
            <a:off x="970300" y="4508350"/>
            <a:ext cx="630600" cy="4557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IIT’H</a:t>
            </a:r>
            <a:endParaRPr b="1" sz="120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8"/>
          <p:cNvSpPr txBox="1"/>
          <p:nvPr/>
        </p:nvSpPr>
        <p:spPr>
          <a:xfrm>
            <a:off x="514500" y="453225"/>
            <a:ext cx="6678900" cy="39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 sz="3000" u="sng">
                <a:latin typeface="Golos Text Medium"/>
                <a:ea typeface="Golos Text Medium"/>
                <a:cs typeface="Golos Text Medium"/>
                <a:sym typeface="Golos Text Medium"/>
              </a:rPr>
              <a:t>Algorithm:</a:t>
            </a:r>
            <a:endParaRPr sz="3000" u="sng">
              <a:latin typeface="Golos Text Medium"/>
              <a:ea typeface="Golos Text Medium"/>
              <a:cs typeface="Golos Text Medium"/>
              <a:sym typeface="Golos Text Medium"/>
            </a:endParaRPr>
          </a:p>
          <a:p>
            <a:pPr indent="0" lvl="0" marL="0" rtl="0" algn="l">
              <a:lnSpc>
                <a:spcPct val="115000"/>
              </a:lnSpc>
              <a:spcBef>
                <a:spcPts val="400"/>
              </a:spcBef>
              <a:spcAft>
                <a:spcPts val="0"/>
              </a:spcAft>
              <a:buNone/>
            </a:pPr>
            <a:r>
              <a:t/>
            </a:r>
            <a:endParaRPr>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rPr lang="en">
                <a:latin typeface="Golos Text Medium"/>
                <a:ea typeface="Golos Text Medium"/>
                <a:cs typeface="Golos Text Medium"/>
                <a:sym typeface="Golos Text Medium"/>
              </a:rPr>
              <a:t>An algorithm is a process or a set of rules required to perform calculations or some other problem-solving operations especially by a computer. The formal definition of an algorithm is that it contains the finite set of instructions which are being carried in a specific order to perform the specific task. </a:t>
            </a:r>
            <a:endParaRPr>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t/>
            </a:r>
            <a:endParaRPr>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rPr lang="en">
                <a:latin typeface="Golos Text Medium"/>
                <a:ea typeface="Golos Text Medium"/>
                <a:cs typeface="Golos Text Medium"/>
                <a:sym typeface="Golos Text Medium"/>
              </a:rPr>
              <a:t>Every application, piece of software, or programs foundation consists of two components: algorithms and data. Data is information, and algorithms are rules and instructions that turn the data into something useful to programming.</a:t>
            </a:r>
            <a:endParaRPr>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t/>
            </a:r>
            <a:endParaRPr>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t/>
            </a:r>
            <a:endParaRPr>
              <a:latin typeface="Golos Text Medium"/>
              <a:ea typeface="Golos Text Medium"/>
              <a:cs typeface="Golos Text Medium"/>
              <a:sym typeface="Golos Text Medium"/>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118"/>
          <p:cNvSpPr txBox="1"/>
          <p:nvPr>
            <p:ph idx="1" type="body"/>
          </p:nvPr>
        </p:nvSpPr>
        <p:spPr>
          <a:xfrm>
            <a:off x="715100" y="1394850"/>
            <a:ext cx="5058600" cy="17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doubly linked list is the modified version of the singly linked list where each node of the doubly linked consists of three data members data ,next and prev. </a:t>
            </a:r>
            <a:br>
              <a:rPr lang="en"/>
            </a:br>
            <a:br>
              <a:rPr lang="en"/>
            </a:br>
            <a:r>
              <a:rPr lang="en"/>
              <a:t>The prev is a pointer that stores the address of the previous node in the linked list sequence. </a:t>
            </a:r>
            <a:br>
              <a:rPr lang="en"/>
            </a:br>
            <a:endParaRPr/>
          </a:p>
          <a:p>
            <a:pPr indent="0" lvl="0" marL="0" rtl="0" algn="l">
              <a:spcBef>
                <a:spcPts val="1000"/>
              </a:spcBef>
              <a:spcAft>
                <a:spcPts val="1000"/>
              </a:spcAft>
              <a:buNone/>
            </a:pPr>
            <a:r>
              <a:t/>
            </a:r>
            <a:endParaRPr/>
          </a:p>
        </p:txBody>
      </p:sp>
      <p:sp>
        <p:nvSpPr>
          <p:cNvPr id="1408" name="Google Shape;1408;p118"/>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Doubly Linked List</a:t>
            </a:r>
            <a:endParaRPr/>
          </a:p>
        </p:txBody>
      </p:sp>
      <p:pic>
        <p:nvPicPr>
          <p:cNvPr descr="Doubly linked list" id="1409" name="Google Shape;1409;p118"/>
          <p:cNvPicPr preferRelativeResize="0"/>
          <p:nvPr/>
        </p:nvPicPr>
        <p:blipFill>
          <a:blip r:embed="rId3">
            <a:alphaModFix/>
          </a:blip>
          <a:stretch>
            <a:fillRect/>
          </a:stretch>
        </p:blipFill>
        <p:spPr>
          <a:xfrm>
            <a:off x="5697500" y="1547250"/>
            <a:ext cx="2552700" cy="1406600"/>
          </a:xfrm>
          <a:prstGeom prst="rect">
            <a:avLst/>
          </a:prstGeom>
          <a:noFill/>
          <a:ln>
            <a:noFill/>
          </a:ln>
        </p:spPr>
      </p:pic>
      <p:sp>
        <p:nvSpPr>
          <p:cNvPr id="1410" name="Google Shape;1410;p118"/>
          <p:cNvSpPr txBox="1"/>
          <p:nvPr/>
        </p:nvSpPr>
        <p:spPr>
          <a:xfrm>
            <a:off x="748075" y="3215850"/>
            <a:ext cx="72024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a:solidFill>
                  <a:schemeClr val="dk1"/>
                </a:solidFill>
                <a:latin typeface="Golos Text"/>
                <a:ea typeface="Golos Text"/>
                <a:cs typeface="Golos Text"/>
                <a:sym typeface="Golos Text"/>
              </a:rPr>
              <a:t>Each node in a doubly linked list except the first and the last node is connected with each other through the prev and next pointer. </a:t>
            </a:r>
            <a:br>
              <a:rPr lang="en">
                <a:solidFill>
                  <a:schemeClr val="dk1"/>
                </a:solidFill>
                <a:latin typeface="Golos Text"/>
                <a:ea typeface="Golos Text"/>
                <a:cs typeface="Golos Text"/>
                <a:sym typeface="Golos Text"/>
              </a:rPr>
            </a:br>
            <a:br>
              <a:rPr lang="en">
                <a:solidFill>
                  <a:schemeClr val="dk1"/>
                </a:solidFill>
                <a:latin typeface="Golos Text"/>
                <a:ea typeface="Golos Text"/>
                <a:cs typeface="Golos Text"/>
                <a:sym typeface="Golos Text"/>
              </a:rPr>
            </a:br>
            <a:r>
              <a:rPr lang="en">
                <a:solidFill>
                  <a:schemeClr val="dk1"/>
                </a:solidFill>
                <a:latin typeface="Golos Text"/>
                <a:ea typeface="Golos Text"/>
                <a:cs typeface="Golos Text"/>
                <a:sym typeface="Golos Text"/>
              </a:rPr>
              <a:t>The prev pointer of the first node and the next pointer of the last node points to NULL in the doubly linked list.</a:t>
            </a:r>
            <a:endParaRPr>
              <a:solidFill>
                <a:schemeClr val="dk1"/>
              </a:solidFill>
              <a:latin typeface="Golos Text"/>
              <a:ea typeface="Golos Text"/>
              <a:cs typeface="Golos Text"/>
              <a:sym typeface="Golos Tex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19"/>
          <p:cNvSpPr txBox="1"/>
          <p:nvPr/>
        </p:nvSpPr>
        <p:spPr>
          <a:xfrm>
            <a:off x="715100" y="2373275"/>
            <a:ext cx="7202400" cy="226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Golos Text"/>
                <a:ea typeface="Golos Text"/>
                <a:cs typeface="Golos Text"/>
                <a:sym typeface="Golos Text"/>
              </a:rPr>
              <a:t>A doubly linked list containing three nodes having numbers from 1 to 3 in their data part, is shown in the above image.</a:t>
            </a:r>
            <a:br>
              <a:rPr lang="en">
                <a:solidFill>
                  <a:schemeClr val="dk1"/>
                </a:solidFill>
                <a:latin typeface="Golos Text"/>
                <a:ea typeface="Golos Text"/>
                <a:cs typeface="Golos Text"/>
                <a:sym typeface="Golos Text"/>
              </a:rPr>
            </a:br>
            <a:br>
              <a:rPr lang="en">
                <a:solidFill>
                  <a:schemeClr val="dk1"/>
                </a:solidFill>
                <a:latin typeface="Golos Text"/>
                <a:ea typeface="Golos Text"/>
                <a:cs typeface="Golos Text"/>
                <a:sym typeface="Golos Text"/>
              </a:rPr>
            </a:br>
            <a:r>
              <a:rPr lang="en">
                <a:solidFill>
                  <a:schemeClr val="dk1"/>
                </a:solidFill>
                <a:latin typeface="Golos Text"/>
                <a:ea typeface="Golos Text"/>
                <a:cs typeface="Golos Text"/>
                <a:sym typeface="Golos Text"/>
              </a:rPr>
              <a:t>The prev part of the first node and the next part of the last node will always contain null indicating end in each direction.</a:t>
            </a:r>
            <a:endParaRPr>
              <a:solidFill>
                <a:schemeClr val="dk1"/>
              </a:solidFill>
              <a:latin typeface="Golos Text"/>
              <a:ea typeface="Golos Text"/>
              <a:cs typeface="Golos Text"/>
              <a:sym typeface="Golos Text"/>
            </a:endParaRPr>
          </a:p>
          <a:p>
            <a:pPr indent="0" lvl="0" marL="0" rtl="0" algn="l">
              <a:lnSpc>
                <a:spcPct val="115000"/>
              </a:lnSpc>
              <a:spcBef>
                <a:spcPts val="1000"/>
              </a:spcBef>
              <a:spcAft>
                <a:spcPts val="1000"/>
              </a:spcAft>
              <a:buNone/>
            </a:pPr>
            <a:r>
              <a:rPr lang="en">
                <a:solidFill>
                  <a:schemeClr val="dk1"/>
                </a:solidFill>
                <a:latin typeface="Golos Text"/>
                <a:ea typeface="Golos Text"/>
                <a:cs typeface="Golos Text"/>
                <a:sym typeface="Golos Text"/>
              </a:rPr>
              <a:t>In a singly linked list, we could traverse only in one direction, because each node contains address of the next node and it doesn't have any record of its previous nodes. However, doubly linked list overcome this limitation of singly linked list. </a:t>
            </a:r>
            <a:endParaRPr>
              <a:solidFill>
                <a:schemeClr val="dk1"/>
              </a:solidFill>
              <a:latin typeface="Golos Text"/>
              <a:ea typeface="Golos Text"/>
              <a:cs typeface="Golos Text"/>
              <a:sym typeface="Golos Text"/>
            </a:endParaRPr>
          </a:p>
        </p:txBody>
      </p:sp>
      <p:pic>
        <p:nvPicPr>
          <p:cNvPr descr="Doubly linked list" id="1416" name="Google Shape;1416;p119"/>
          <p:cNvPicPr preferRelativeResize="0"/>
          <p:nvPr/>
        </p:nvPicPr>
        <p:blipFill rotWithShape="1">
          <a:blip r:embed="rId3">
            <a:alphaModFix/>
          </a:blip>
          <a:srcRect b="32028" l="0" r="0" t="0"/>
          <a:stretch/>
        </p:blipFill>
        <p:spPr>
          <a:xfrm>
            <a:off x="1469050" y="572225"/>
            <a:ext cx="6696075" cy="13078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20"/>
          <p:cNvSpPr txBox="1"/>
          <p:nvPr/>
        </p:nvSpPr>
        <p:spPr>
          <a:xfrm>
            <a:off x="513625" y="596500"/>
            <a:ext cx="4106100" cy="338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Golos Text"/>
                <a:ea typeface="Golos Text"/>
                <a:cs typeface="Golos Text"/>
                <a:sym typeface="Golos Text"/>
              </a:rPr>
              <a:t>Memory Representation of a doubly linked list is shown in the following image. </a:t>
            </a:r>
            <a:endParaRPr>
              <a:solidFill>
                <a:schemeClr val="dk1"/>
              </a:solidFill>
              <a:latin typeface="Golos Text"/>
              <a:ea typeface="Golos Text"/>
              <a:cs typeface="Golos Text"/>
              <a:sym typeface="Golos Text"/>
            </a:endParaRPr>
          </a:p>
          <a:p>
            <a:pPr indent="0" lvl="0" marL="0" rtl="0" algn="l">
              <a:lnSpc>
                <a:spcPct val="115000"/>
              </a:lnSpc>
              <a:spcBef>
                <a:spcPts val="1000"/>
              </a:spcBef>
              <a:spcAft>
                <a:spcPts val="0"/>
              </a:spcAft>
              <a:buNone/>
            </a:pPr>
            <a:r>
              <a:rPr lang="en">
                <a:solidFill>
                  <a:schemeClr val="dk1"/>
                </a:solidFill>
                <a:latin typeface="Golos Text"/>
                <a:ea typeface="Golos Text"/>
                <a:cs typeface="Golos Text"/>
                <a:sym typeface="Golos Text"/>
              </a:rPr>
              <a:t>Generally, doubly linked list consumes more space for every node and therefore, causes more expansive basic operations such as insertion and deletion. </a:t>
            </a:r>
            <a:endParaRPr>
              <a:solidFill>
                <a:schemeClr val="dk1"/>
              </a:solidFill>
              <a:latin typeface="Golos Text"/>
              <a:ea typeface="Golos Text"/>
              <a:cs typeface="Golos Text"/>
              <a:sym typeface="Golos Text"/>
            </a:endParaRPr>
          </a:p>
          <a:p>
            <a:pPr indent="0" lvl="0" marL="0" rtl="0" algn="l">
              <a:lnSpc>
                <a:spcPct val="115000"/>
              </a:lnSpc>
              <a:spcBef>
                <a:spcPts val="1000"/>
              </a:spcBef>
              <a:spcAft>
                <a:spcPts val="1000"/>
              </a:spcAft>
              <a:buNone/>
            </a:pPr>
            <a:r>
              <a:rPr lang="en">
                <a:solidFill>
                  <a:schemeClr val="dk1"/>
                </a:solidFill>
                <a:latin typeface="Golos Text"/>
                <a:ea typeface="Golos Text"/>
                <a:cs typeface="Golos Text"/>
                <a:sym typeface="Golos Text"/>
              </a:rPr>
              <a:t>However, we can easily manipulate the elements of the list since the list maintains pointers in both the directions (forward and backward).</a:t>
            </a:r>
            <a:br>
              <a:rPr lang="en">
                <a:solidFill>
                  <a:schemeClr val="dk1"/>
                </a:solidFill>
                <a:latin typeface="Golos Text"/>
                <a:ea typeface="Golos Text"/>
                <a:cs typeface="Golos Text"/>
                <a:sym typeface="Golos Text"/>
              </a:rPr>
            </a:br>
            <a:br>
              <a:rPr lang="en">
                <a:solidFill>
                  <a:schemeClr val="dk1"/>
                </a:solidFill>
                <a:latin typeface="Golos Text"/>
                <a:ea typeface="Golos Text"/>
                <a:cs typeface="Golos Text"/>
                <a:sym typeface="Golos Text"/>
              </a:rPr>
            </a:br>
            <a:endParaRPr>
              <a:solidFill>
                <a:schemeClr val="dk1"/>
              </a:solidFill>
              <a:latin typeface="Golos Text"/>
              <a:ea typeface="Golos Text"/>
              <a:cs typeface="Golos Text"/>
              <a:sym typeface="Golos Text"/>
            </a:endParaRPr>
          </a:p>
        </p:txBody>
      </p:sp>
      <p:pic>
        <p:nvPicPr>
          <p:cNvPr descr="Doubly linked list" id="1422" name="Google Shape;1422;p120"/>
          <p:cNvPicPr preferRelativeResize="0"/>
          <p:nvPr/>
        </p:nvPicPr>
        <p:blipFill rotWithShape="1">
          <a:blip r:embed="rId3">
            <a:alphaModFix/>
          </a:blip>
          <a:srcRect b="11480" l="0" r="0" t="0"/>
          <a:stretch/>
        </p:blipFill>
        <p:spPr>
          <a:xfrm>
            <a:off x="4887825" y="653625"/>
            <a:ext cx="3958000" cy="2998851"/>
          </a:xfrm>
          <a:prstGeom prst="rect">
            <a:avLst/>
          </a:prstGeom>
          <a:noFill/>
          <a:ln>
            <a:noFill/>
          </a:ln>
        </p:spPr>
      </p:pic>
      <p:sp>
        <p:nvSpPr>
          <p:cNvPr id="1423" name="Google Shape;1423;p120"/>
          <p:cNvSpPr txBox="1"/>
          <p:nvPr/>
        </p:nvSpPr>
        <p:spPr>
          <a:xfrm>
            <a:off x="540725" y="3889125"/>
            <a:ext cx="86034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Golos Text"/>
                <a:ea typeface="Golos Text"/>
                <a:cs typeface="Golos Text"/>
                <a:sym typeface="Golos Text"/>
              </a:rPr>
              <a:t>In the following image, the first element of the list that is i.e. 13 stored at address 1. The head pointer points to the starting address 1. Since this is the first element being added to the list therefore the prev of the list contains null. The next node of the list resides at address 4 therefore the first node contains 4 in its next pointer.</a:t>
            </a:r>
            <a:endParaRPr>
              <a:latin typeface="Golos Text"/>
              <a:ea typeface="Golos Text"/>
              <a:cs typeface="Golos Text"/>
              <a:sym typeface="Golos Text"/>
            </a:endParaRPr>
          </a:p>
          <a:p>
            <a:pPr indent="0" lvl="0" marL="0" rtl="0" algn="l">
              <a:lnSpc>
                <a:spcPct val="115000"/>
              </a:lnSpc>
              <a:spcBef>
                <a:spcPts val="0"/>
              </a:spcBef>
              <a:spcAft>
                <a:spcPts val="0"/>
              </a:spcAft>
              <a:buNone/>
            </a:pPr>
            <a:r>
              <a:t/>
            </a:r>
            <a:endParaRPr>
              <a:latin typeface="Golos Text"/>
              <a:ea typeface="Golos Text"/>
              <a:cs typeface="Golos Text"/>
              <a:sym typeface="Golos Tex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pic>
        <p:nvPicPr>
          <p:cNvPr descr="Linked lists Meme 1 : r/ProgrammerHumor" id="1428" name="Google Shape;1428;p121"/>
          <p:cNvPicPr preferRelativeResize="0"/>
          <p:nvPr/>
        </p:nvPicPr>
        <p:blipFill>
          <a:blip r:embed="rId3">
            <a:alphaModFix/>
          </a:blip>
          <a:stretch>
            <a:fillRect/>
          </a:stretch>
        </p:blipFill>
        <p:spPr>
          <a:xfrm>
            <a:off x="1498412" y="0"/>
            <a:ext cx="6633888" cy="504575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22"/>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circular Singly linked list, the last node of the list contains a pointer to the first node of the list. We can have circular singly linked list as well as circular doubly linked list.</a:t>
            </a:r>
            <a:endParaRPr/>
          </a:p>
          <a:p>
            <a:pPr indent="0" lvl="0" marL="0" rtl="0" algn="l">
              <a:spcBef>
                <a:spcPts val="1000"/>
              </a:spcBef>
              <a:spcAft>
                <a:spcPts val="1000"/>
              </a:spcAft>
              <a:buNone/>
            </a:pPr>
            <a:r>
              <a:rPr lang="en"/>
              <a:t>We traverse a circular singly linked list until we reach the same node where we started. The circular singly liked list has no beginning and no ending. There is no null value present in the next part of any of the nodes.</a:t>
            </a:r>
            <a:endParaRPr/>
          </a:p>
        </p:txBody>
      </p:sp>
      <p:sp>
        <p:nvSpPr>
          <p:cNvPr id="1434" name="Google Shape;1434;p122"/>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Circular Linked List</a:t>
            </a:r>
            <a:endParaRPr/>
          </a:p>
        </p:txBody>
      </p:sp>
      <p:pic>
        <p:nvPicPr>
          <p:cNvPr descr="Circular Singly Linked List" id="1435" name="Google Shape;1435;p122"/>
          <p:cNvPicPr preferRelativeResize="0"/>
          <p:nvPr/>
        </p:nvPicPr>
        <p:blipFill rotWithShape="1">
          <a:blip r:embed="rId3">
            <a:alphaModFix/>
          </a:blip>
          <a:srcRect b="15560" l="0" r="0" t="8905"/>
          <a:stretch/>
        </p:blipFill>
        <p:spPr>
          <a:xfrm>
            <a:off x="1872675" y="3102875"/>
            <a:ext cx="6101476" cy="16579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23"/>
          <p:cNvSpPr txBox="1"/>
          <p:nvPr>
            <p:ph idx="1" type="body"/>
          </p:nvPr>
        </p:nvSpPr>
        <p:spPr>
          <a:xfrm>
            <a:off x="748075" y="717125"/>
            <a:ext cx="6927000" cy="3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circular linked list is a special type of linked list where all the nodes are connected to form a circle. Unlike a regular linked list, which ends with a node pointing to NULL, the</a:t>
            </a:r>
            <a:r>
              <a:rPr b="1" lang="en"/>
              <a:t> last node</a:t>
            </a:r>
            <a:r>
              <a:rPr lang="en"/>
              <a:t> in a circular linked list </a:t>
            </a:r>
            <a:r>
              <a:rPr b="1" lang="en"/>
              <a:t>points </a:t>
            </a:r>
            <a:r>
              <a:rPr lang="en"/>
              <a:t>back to the</a:t>
            </a:r>
            <a:r>
              <a:rPr b="1" lang="en"/>
              <a:t> first node.</a:t>
            </a:r>
            <a:r>
              <a:rPr lang="en"/>
              <a:t> This means that you can keep traversing the list without ever reaching a NULL value.</a:t>
            </a:r>
            <a:endParaRPr/>
          </a:p>
          <a:p>
            <a:pPr indent="0" lvl="0" marL="0" rtl="0" algn="l">
              <a:spcBef>
                <a:spcPts val="1000"/>
              </a:spcBef>
              <a:spcAft>
                <a:spcPts val="1000"/>
              </a:spcAft>
              <a:buNone/>
            </a:pPr>
            <a:r>
              <a:rPr lang="en"/>
              <a:t>We can also have more than one number of linked list in the memory with the different start pointers pointing to the different start nodes in the list. The last node is identified by its next part which contains the address of the start node of the list. </a:t>
            </a:r>
            <a:br>
              <a:rPr lang="en"/>
            </a:br>
            <a:br>
              <a:rPr lang="en"/>
            </a:br>
            <a:r>
              <a:rPr lang="en"/>
              <a:t>We must be able to identify the last node of any linked list so that we can find out the number of iterations which need to be performed while traversing the list.</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24"/>
          <p:cNvSpPr txBox="1"/>
          <p:nvPr/>
        </p:nvSpPr>
        <p:spPr>
          <a:xfrm>
            <a:off x="513625" y="596500"/>
            <a:ext cx="4106100" cy="301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Golos Text"/>
                <a:ea typeface="Golos Text"/>
                <a:cs typeface="Golos Text"/>
                <a:sym typeface="Golos Text"/>
              </a:rPr>
              <a:t>In the following image, memory representation of a circular linked list containing marks of a student in 4 subjects. </a:t>
            </a:r>
            <a:endParaRPr>
              <a:solidFill>
                <a:schemeClr val="dk1"/>
              </a:solidFill>
              <a:latin typeface="Golos Text"/>
              <a:ea typeface="Golos Text"/>
              <a:cs typeface="Golos Text"/>
              <a:sym typeface="Golos Text"/>
            </a:endParaRPr>
          </a:p>
          <a:p>
            <a:pPr indent="0" lvl="0" marL="0" rtl="0" algn="l">
              <a:lnSpc>
                <a:spcPct val="115000"/>
              </a:lnSpc>
              <a:spcBef>
                <a:spcPts val="1000"/>
              </a:spcBef>
              <a:spcAft>
                <a:spcPts val="0"/>
              </a:spcAft>
              <a:buNone/>
            </a:pPr>
            <a:r>
              <a:rPr lang="en">
                <a:solidFill>
                  <a:schemeClr val="dk1"/>
                </a:solidFill>
                <a:latin typeface="Golos Text"/>
                <a:ea typeface="Golos Text"/>
                <a:cs typeface="Golos Text"/>
                <a:sym typeface="Golos Text"/>
              </a:rPr>
              <a:t>However, the image shows a glimpse of how the circular list is being stored in the memory. </a:t>
            </a:r>
            <a:endParaRPr>
              <a:solidFill>
                <a:schemeClr val="dk1"/>
              </a:solidFill>
              <a:latin typeface="Golos Text"/>
              <a:ea typeface="Golos Text"/>
              <a:cs typeface="Golos Text"/>
              <a:sym typeface="Golos Text"/>
            </a:endParaRPr>
          </a:p>
          <a:p>
            <a:pPr indent="0" lvl="0" marL="0" rtl="0" algn="l">
              <a:lnSpc>
                <a:spcPct val="115000"/>
              </a:lnSpc>
              <a:spcBef>
                <a:spcPts val="1000"/>
              </a:spcBef>
              <a:spcAft>
                <a:spcPts val="0"/>
              </a:spcAft>
              <a:buNone/>
            </a:pPr>
            <a:r>
              <a:rPr lang="en">
                <a:solidFill>
                  <a:schemeClr val="dk1"/>
                </a:solidFill>
                <a:latin typeface="Golos Text"/>
                <a:ea typeface="Golos Text"/>
                <a:cs typeface="Golos Text"/>
                <a:sym typeface="Golos Text"/>
              </a:rPr>
              <a:t>The start or head of the list is pointing to the element with the index 1 and containing 13 marks in the data part and 4 in the next part. </a:t>
            </a:r>
            <a:endParaRPr>
              <a:solidFill>
                <a:schemeClr val="dk1"/>
              </a:solidFill>
              <a:latin typeface="Golos Text"/>
              <a:ea typeface="Golos Text"/>
              <a:cs typeface="Golos Text"/>
              <a:sym typeface="Golos Text"/>
            </a:endParaRPr>
          </a:p>
          <a:p>
            <a:pPr indent="0" lvl="0" marL="0" rtl="0" algn="l">
              <a:lnSpc>
                <a:spcPct val="115000"/>
              </a:lnSpc>
              <a:spcBef>
                <a:spcPts val="1000"/>
              </a:spcBef>
              <a:spcAft>
                <a:spcPts val="1000"/>
              </a:spcAft>
              <a:buNone/>
            </a:pPr>
            <a:r>
              <a:rPr lang="en">
                <a:solidFill>
                  <a:schemeClr val="dk1"/>
                </a:solidFill>
                <a:latin typeface="Golos Text"/>
                <a:ea typeface="Golos Text"/>
                <a:cs typeface="Golos Text"/>
                <a:sym typeface="Golos Text"/>
              </a:rPr>
              <a:t>Which means that it is linked with the node that is being stored at 4th index of the list.</a:t>
            </a:r>
            <a:endParaRPr>
              <a:solidFill>
                <a:schemeClr val="dk1"/>
              </a:solidFill>
              <a:latin typeface="Golos Text"/>
              <a:ea typeface="Golos Text"/>
              <a:cs typeface="Golos Text"/>
              <a:sym typeface="Golos Text"/>
            </a:endParaRPr>
          </a:p>
        </p:txBody>
      </p:sp>
      <p:sp>
        <p:nvSpPr>
          <p:cNvPr id="1446" name="Google Shape;1446;p124"/>
          <p:cNvSpPr txBox="1"/>
          <p:nvPr/>
        </p:nvSpPr>
        <p:spPr>
          <a:xfrm>
            <a:off x="540725" y="3889125"/>
            <a:ext cx="8603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Golos Text"/>
                <a:ea typeface="Golos Text"/>
                <a:cs typeface="Golos Text"/>
                <a:sym typeface="Golos Text"/>
              </a:rPr>
              <a:t>However, due to the fact that we are considering circular linked list in the memory therefore the last node of the list contains the address of the first node of the list.</a:t>
            </a:r>
            <a:endParaRPr>
              <a:latin typeface="Golos Text"/>
              <a:ea typeface="Golos Text"/>
              <a:cs typeface="Golos Text"/>
              <a:sym typeface="Golos Text"/>
            </a:endParaRPr>
          </a:p>
          <a:p>
            <a:pPr indent="0" lvl="0" marL="0" rtl="0" algn="l">
              <a:lnSpc>
                <a:spcPct val="115000"/>
              </a:lnSpc>
              <a:spcBef>
                <a:spcPts val="0"/>
              </a:spcBef>
              <a:spcAft>
                <a:spcPts val="0"/>
              </a:spcAft>
              <a:buNone/>
            </a:pPr>
            <a:r>
              <a:t/>
            </a:r>
            <a:endParaRPr>
              <a:latin typeface="Golos Text"/>
              <a:ea typeface="Golos Text"/>
              <a:cs typeface="Golos Text"/>
              <a:sym typeface="Golos Text"/>
            </a:endParaRPr>
          </a:p>
        </p:txBody>
      </p:sp>
      <p:pic>
        <p:nvPicPr>
          <p:cNvPr descr="Circular Singly Linked List" id="1447" name="Google Shape;1447;p124"/>
          <p:cNvPicPr preferRelativeResize="0"/>
          <p:nvPr/>
        </p:nvPicPr>
        <p:blipFill rotWithShape="1">
          <a:blip r:embed="rId3">
            <a:alphaModFix/>
          </a:blip>
          <a:srcRect b="8933" l="0" r="0" t="0"/>
          <a:stretch/>
        </p:blipFill>
        <p:spPr>
          <a:xfrm>
            <a:off x="4923700" y="804950"/>
            <a:ext cx="3735275" cy="29005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25"/>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circular doubly linked list has the following properties:</a:t>
            </a:r>
            <a:endParaRPr/>
          </a:p>
          <a:p>
            <a:pPr indent="0" lvl="0" marL="0" rtl="0" algn="l">
              <a:spcBef>
                <a:spcPts val="1000"/>
              </a:spcBef>
              <a:spcAft>
                <a:spcPts val="0"/>
              </a:spcAft>
              <a:buNone/>
            </a:pPr>
            <a:r>
              <a:rPr b="1" lang="en"/>
              <a:t>Circular: </a:t>
            </a:r>
            <a:r>
              <a:rPr lang="en"/>
              <a:t>A circular doubly linked list’s main feature is that it is circular in design.</a:t>
            </a:r>
            <a:endParaRPr/>
          </a:p>
          <a:p>
            <a:pPr indent="0" lvl="0" marL="0" rtl="0" algn="l">
              <a:spcBef>
                <a:spcPts val="1000"/>
              </a:spcBef>
              <a:spcAft>
                <a:spcPts val="0"/>
              </a:spcAft>
              <a:buNone/>
            </a:pPr>
            <a:r>
              <a:rPr b="1" lang="en"/>
              <a:t>Doubly Linked</a:t>
            </a:r>
            <a:r>
              <a:rPr lang="en"/>
              <a:t>: Each node in a circular doubly linked list has two pointers – one pointing to the node before it and the other pointing to the node after it.</a:t>
            </a:r>
            <a:endParaRPr/>
          </a:p>
          <a:p>
            <a:pPr indent="0" lvl="0" marL="0" rtl="0" algn="l">
              <a:spcBef>
                <a:spcPts val="1000"/>
              </a:spcBef>
              <a:spcAft>
                <a:spcPts val="0"/>
              </a:spcAft>
              <a:buNone/>
            </a:pPr>
            <a:r>
              <a:rPr b="1" lang="en"/>
              <a:t>Header Node:</a:t>
            </a:r>
            <a:r>
              <a:rPr lang="en"/>
              <a:t> At the start of circular doubly linked lists, a header node or sentinel node is frequently used. This node is used to make the execution of certain operations on the list simpler even though it is not a component of the list’s actual contents.</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453" name="Google Shape;1453;p12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Doubly Circular Linked List</a:t>
            </a:r>
            <a:endParaRPr/>
          </a:p>
        </p:txBody>
      </p:sp>
      <p:pic>
        <p:nvPicPr>
          <p:cNvPr descr="Lightbox" id="1454" name="Google Shape;1454;p125"/>
          <p:cNvPicPr preferRelativeResize="0"/>
          <p:nvPr/>
        </p:nvPicPr>
        <p:blipFill>
          <a:blip r:embed="rId3">
            <a:alphaModFix/>
          </a:blip>
          <a:stretch>
            <a:fillRect/>
          </a:stretch>
        </p:blipFill>
        <p:spPr>
          <a:xfrm>
            <a:off x="2476500" y="3654825"/>
            <a:ext cx="5059250" cy="13568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26"/>
          <p:cNvSpPr txBox="1"/>
          <p:nvPr>
            <p:ph idx="1" type="body"/>
          </p:nvPr>
        </p:nvSpPr>
        <p:spPr>
          <a:xfrm>
            <a:off x="748075" y="717125"/>
            <a:ext cx="7824300" cy="3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t>Applications of Circular Doubly Linked List :</a:t>
            </a:r>
            <a:endParaRPr sz="1700" u="sng"/>
          </a:p>
          <a:p>
            <a:pPr indent="0" lvl="0" marL="0" rtl="0" algn="l">
              <a:spcBef>
                <a:spcPts val="1000"/>
              </a:spcBef>
              <a:spcAft>
                <a:spcPts val="0"/>
              </a:spcAft>
              <a:buNone/>
            </a:pPr>
            <a:br>
              <a:rPr b="1" lang="en"/>
            </a:br>
            <a:r>
              <a:rPr b="1" lang="en"/>
              <a:t>Implementation of Circular Data Structures: </a:t>
            </a:r>
            <a:r>
              <a:rPr lang="en"/>
              <a:t>Circular doubly linked lists are extremely helpful in the construction of circular data structures like circular queues and circular buffers, which are both circular in nature.</a:t>
            </a:r>
            <a:endParaRPr/>
          </a:p>
          <a:p>
            <a:pPr indent="0" lvl="0" marL="0" rtl="0" algn="l">
              <a:spcBef>
                <a:spcPts val="1000"/>
              </a:spcBef>
              <a:spcAft>
                <a:spcPts val="0"/>
              </a:spcAft>
              <a:buNone/>
            </a:pPr>
            <a:r>
              <a:rPr b="1" lang="en"/>
              <a:t>Implementing Undo-Redo Operations:</a:t>
            </a:r>
            <a:r>
              <a:rPr lang="en"/>
              <a:t> Text editors and other software programs can use circular doubly linked lists to implement undo-redo operations.</a:t>
            </a:r>
            <a:endParaRPr/>
          </a:p>
          <a:p>
            <a:pPr indent="0" lvl="0" marL="0" rtl="0" algn="l">
              <a:spcBef>
                <a:spcPts val="1000"/>
              </a:spcBef>
              <a:spcAft>
                <a:spcPts val="0"/>
              </a:spcAft>
              <a:buNone/>
            </a:pPr>
            <a:r>
              <a:rPr b="1" lang="en"/>
              <a:t>Music Player Playlist</a:t>
            </a:r>
            <a:r>
              <a:rPr lang="en"/>
              <a:t>: Playlists in music players are frequently implemented using circular doubly linked lists. Each song is kept as a node in the list in this scenario, and the list can be circled to play the songs in the order they are listed.</a:t>
            </a:r>
            <a:endParaRPr/>
          </a:p>
          <a:p>
            <a:pPr indent="0" lvl="0" marL="0" rtl="0" algn="l">
              <a:spcBef>
                <a:spcPts val="1000"/>
              </a:spcBef>
              <a:spcAft>
                <a:spcPts val="0"/>
              </a:spcAft>
              <a:buNone/>
            </a:pPr>
            <a:r>
              <a:rPr b="1" lang="en"/>
              <a:t>Cache Memory Management</a:t>
            </a:r>
            <a:r>
              <a:rPr lang="en"/>
              <a:t>: To maintain track of the most recently used cache blocks, circular doubly linked lists are employed in cache memory management.</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27"/>
          <p:cNvSpPr txBox="1"/>
          <p:nvPr/>
        </p:nvSpPr>
        <p:spPr>
          <a:xfrm>
            <a:off x="513625" y="596500"/>
            <a:ext cx="4204800" cy="313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Golos Text"/>
                <a:ea typeface="Golos Text"/>
                <a:cs typeface="Golos Text"/>
                <a:sym typeface="Golos Text"/>
              </a:rPr>
              <a:t>The following figure shows the way in which the memory is allocated for a circular doubly linked list. </a:t>
            </a:r>
            <a:endParaRPr>
              <a:solidFill>
                <a:schemeClr val="dk1"/>
              </a:solidFill>
              <a:latin typeface="Golos Text"/>
              <a:ea typeface="Golos Text"/>
              <a:cs typeface="Golos Text"/>
              <a:sym typeface="Golos Text"/>
            </a:endParaRPr>
          </a:p>
          <a:p>
            <a:pPr indent="0" lvl="0" marL="0" rtl="0" algn="l">
              <a:lnSpc>
                <a:spcPct val="115000"/>
              </a:lnSpc>
              <a:spcBef>
                <a:spcPts val="1000"/>
              </a:spcBef>
              <a:spcAft>
                <a:spcPts val="0"/>
              </a:spcAft>
              <a:buNone/>
            </a:pPr>
            <a:r>
              <a:rPr lang="en">
                <a:solidFill>
                  <a:schemeClr val="dk1"/>
                </a:solidFill>
                <a:latin typeface="Golos Text"/>
                <a:ea typeface="Golos Text"/>
                <a:cs typeface="Golos Text"/>
                <a:sym typeface="Golos Text"/>
              </a:rPr>
              <a:t>The variable head contains the address of the first element of the list i.e. 1 hence the starting node of the list contains data A is stored at address 1. </a:t>
            </a:r>
            <a:endParaRPr>
              <a:solidFill>
                <a:schemeClr val="dk1"/>
              </a:solidFill>
              <a:latin typeface="Golos Text"/>
              <a:ea typeface="Golos Text"/>
              <a:cs typeface="Golos Text"/>
              <a:sym typeface="Golos Text"/>
            </a:endParaRPr>
          </a:p>
          <a:p>
            <a:pPr indent="0" lvl="0" marL="0" rtl="0" algn="l">
              <a:lnSpc>
                <a:spcPct val="115000"/>
              </a:lnSpc>
              <a:spcBef>
                <a:spcPts val="1000"/>
              </a:spcBef>
              <a:spcAft>
                <a:spcPts val="1000"/>
              </a:spcAft>
              <a:buNone/>
            </a:pPr>
            <a:r>
              <a:rPr lang="en">
                <a:solidFill>
                  <a:schemeClr val="dk1"/>
                </a:solidFill>
                <a:latin typeface="Golos Text"/>
                <a:ea typeface="Golos Text"/>
                <a:cs typeface="Golos Text"/>
                <a:sym typeface="Golos Text"/>
              </a:rPr>
              <a:t>Since, each node of the list is supposed to have three parts therefore, the starting node of the list contains address of the last node i.e. 8 and the next node i.e. 4. </a:t>
            </a:r>
            <a:endParaRPr>
              <a:solidFill>
                <a:schemeClr val="dk1"/>
              </a:solidFill>
              <a:latin typeface="Golos Text"/>
              <a:ea typeface="Golos Text"/>
              <a:cs typeface="Golos Text"/>
              <a:sym typeface="Golos Text"/>
            </a:endParaRPr>
          </a:p>
        </p:txBody>
      </p:sp>
      <p:pic>
        <p:nvPicPr>
          <p:cNvPr descr="Circular Doubly Linked List" id="1465" name="Google Shape;1465;p127"/>
          <p:cNvPicPr preferRelativeResize="0"/>
          <p:nvPr/>
        </p:nvPicPr>
        <p:blipFill rotWithShape="1">
          <a:blip r:embed="rId3">
            <a:alphaModFix/>
          </a:blip>
          <a:srcRect b="8767" l="0" r="0" t="0"/>
          <a:stretch/>
        </p:blipFill>
        <p:spPr>
          <a:xfrm>
            <a:off x="4619725" y="650213"/>
            <a:ext cx="4106100" cy="2755465"/>
          </a:xfrm>
          <a:prstGeom prst="rect">
            <a:avLst/>
          </a:prstGeom>
          <a:noFill/>
          <a:ln>
            <a:noFill/>
          </a:ln>
        </p:spPr>
      </p:pic>
      <p:sp>
        <p:nvSpPr>
          <p:cNvPr id="1466" name="Google Shape;1466;p127"/>
          <p:cNvSpPr txBox="1"/>
          <p:nvPr/>
        </p:nvSpPr>
        <p:spPr>
          <a:xfrm>
            <a:off x="570150" y="3731500"/>
            <a:ext cx="794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The last node of the list that is stored at address 8 and containing data as 6, contains address of the first node of the list as shown in the image i.e. 1.</a:t>
            </a:r>
            <a:endParaRPr>
              <a:solidFill>
                <a:schemeClr val="lt1"/>
              </a:solidFill>
            </a:endParaRPr>
          </a:p>
          <a:p>
            <a:pPr indent="0" lvl="0" marL="0" rtl="0" algn="l">
              <a:spcBef>
                <a:spcPts val="0"/>
              </a:spcBef>
              <a:spcAft>
                <a:spcPts val="0"/>
              </a:spcAft>
              <a:buNone/>
            </a:pPr>
            <a:r>
              <a:t/>
            </a:r>
            <a:endParaRPr>
              <a:solidFill>
                <a:schemeClr val="lt1"/>
              </a:solidFill>
              <a:latin typeface="Golos Text"/>
              <a:ea typeface="Golos Text"/>
              <a:cs typeface="Golos Text"/>
              <a:sym typeface="Golos Tex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9"/>
          <p:cNvSpPr txBox="1"/>
          <p:nvPr/>
        </p:nvSpPr>
        <p:spPr>
          <a:xfrm>
            <a:off x="390675" y="453225"/>
            <a:ext cx="8629500" cy="516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 sz="3000" u="sng">
                <a:latin typeface="Golos Text Medium"/>
                <a:ea typeface="Golos Text Medium"/>
                <a:cs typeface="Golos Text Medium"/>
                <a:sym typeface="Golos Text Medium"/>
              </a:rPr>
              <a:t>Characteristics of an </a:t>
            </a:r>
            <a:r>
              <a:rPr lang="en" sz="3000" u="sng">
                <a:latin typeface="Golos Text Medium"/>
                <a:ea typeface="Golos Text Medium"/>
                <a:cs typeface="Golos Text Medium"/>
                <a:sym typeface="Golos Text Medium"/>
              </a:rPr>
              <a:t>Algorithm:</a:t>
            </a:r>
            <a:endParaRPr sz="3000" u="sng">
              <a:latin typeface="Golos Text Medium"/>
              <a:ea typeface="Golos Text Medium"/>
              <a:cs typeface="Golos Text Medium"/>
              <a:sym typeface="Golos Text Medium"/>
            </a:endParaRPr>
          </a:p>
          <a:p>
            <a:pPr indent="0" lvl="0" marL="0" rtl="0" algn="l">
              <a:lnSpc>
                <a:spcPct val="115000"/>
              </a:lnSpc>
              <a:spcBef>
                <a:spcPts val="400"/>
              </a:spcBef>
              <a:spcAft>
                <a:spcPts val="0"/>
              </a:spcAft>
              <a:buNone/>
            </a:pPr>
            <a:r>
              <a:t/>
            </a:r>
            <a:endParaRPr>
              <a:latin typeface="Golos Text Medium"/>
              <a:ea typeface="Golos Text Medium"/>
              <a:cs typeface="Golos Text Medium"/>
              <a:sym typeface="Golos Text Medium"/>
            </a:endParaRPr>
          </a:p>
          <a:p>
            <a:pPr indent="0" lvl="0" marL="0" rtl="0" algn="l">
              <a:lnSpc>
                <a:spcPct val="115000"/>
              </a:lnSpc>
              <a:spcBef>
                <a:spcPts val="1200"/>
              </a:spcBef>
              <a:spcAft>
                <a:spcPts val="0"/>
              </a:spcAft>
              <a:buNone/>
            </a:pPr>
            <a:r>
              <a:rPr b="1" lang="en">
                <a:latin typeface="Golos Text"/>
                <a:ea typeface="Golos Text"/>
                <a:cs typeface="Golos Text"/>
                <a:sym typeface="Golos Text"/>
              </a:rPr>
              <a:t>The following are the characteristics of an algorithm:</a:t>
            </a:r>
            <a:endParaRPr b="1">
              <a:latin typeface="Golos Text"/>
              <a:ea typeface="Golos Text"/>
              <a:cs typeface="Golos Text"/>
              <a:sym typeface="Golos Text"/>
            </a:endParaRPr>
          </a:p>
          <a:p>
            <a:pPr indent="-317500" lvl="0" marL="457200" rtl="0" algn="l">
              <a:lnSpc>
                <a:spcPct val="115000"/>
              </a:lnSpc>
              <a:spcBef>
                <a:spcPts val="1200"/>
              </a:spcBef>
              <a:spcAft>
                <a:spcPts val="0"/>
              </a:spcAft>
              <a:buSzPts val="1400"/>
              <a:buChar char="●"/>
            </a:pPr>
            <a:r>
              <a:rPr b="1" lang="en">
                <a:latin typeface="Golos Text"/>
                <a:ea typeface="Golos Text"/>
                <a:cs typeface="Golos Text"/>
                <a:sym typeface="Golos Text"/>
              </a:rPr>
              <a:t>Input:</a:t>
            </a:r>
            <a:r>
              <a:rPr lang="en">
                <a:latin typeface="Golos Text"/>
                <a:ea typeface="Golos Text"/>
                <a:cs typeface="Golos Text"/>
                <a:sym typeface="Golos Text"/>
              </a:rPr>
              <a:t> An algorithm has some input values. We can pass 0 or some input value to an algorithm.</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Output:</a:t>
            </a:r>
            <a:r>
              <a:rPr lang="en">
                <a:latin typeface="Golos Text"/>
                <a:ea typeface="Golos Text"/>
                <a:cs typeface="Golos Text"/>
                <a:sym typeface="Golos Text"/>
              </a:rPr>
              <a:t> We will get 1 or more output at the end of an algorithm.</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Unambiguity:</a:t>
            </a:r>
            <a:r>
              <a:rPr lang="en">
                <a:latin typeface="Golos Text"/>
                <a:ea typeface="Golos Text"/>
                <a:cs typeface="Golos Text"/>
                <a:sym typeface="Golos Text"/>
              </a:rPr>
              <a:t> An algorithm should be unambiguous which means that the instructions in an algorithm should be clear and simple.</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Finiteness:</a:t>
            </a:r>
            <a:r>
              <a:rPr lang="en">
                <a:latin typeface="Golos Text"/>
                <a:ea typeface="Golos Text"/>
                <a:cs typeface="Golos Text"/>
                <a:sym typeface="Golos Text"/>
              </a:rPr>
              <a:t> An algorithm should have finiteness. Here, finiteness means that the algorithm should contain a limited number of instructions, i.e., the instructions should be countable.</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Effectiveness:</a:t>
            </a:r>
            <a:r>
              <a:rPr lang="en">
                <a:latin typeface="Golos Text"/>
                <a:ea typeface="Golos Text"/>
                <a:cs typeface="Golos Text"/>
                <a:sym typeface="Golos Text"/>
              </a:rPr>
              <a:t> An algorithm should be effective as each instruction in an algorithm affects the overall process.</a:t>
            </a: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Char char="●"/>
            </a:pPr>
            <a:r>
              <a:rPr b="1" lang="en">
                <a:latin typeface="Golos Text"/>
                <a:ea typeface="Golos Text"/>
                <a:cs typeface="Golos Text"/>
                <a:sym typeface="Golos Text"/>
              </a:rPr>
              <a:t>Language independent:</a:t>
            </a:r>
            <a:r>
              <a:rPr lang="en">
                <a:latin typeface="Golos Text"/>
                <a:ea typeface="Golos Text"/>
                <a:cs typeface="Golos Text"/>
                <a:sym typeface="Golos Text"/>
              </a:rPr>
              <a:t> An algorithm must be language-independent so that the instructions in an algorithm can be implemented in any of the languages with the same output.</a:t>
            </a:r>
            <a:endParaRPr>
              <a:latin typeface="Golos Text"/>
              <a:ea typeface="Golos Text"/>
              <a:cs typeface="Golos Text"/>
              <a:sym typeface="Golos Text"/>
            </a:endParaRPr>
          </a:p>
          <a:p>
            <a:pPr indent="0" lvl="0" marL="0" rtl="0" algn="l">
              <a:lnSpc>
                <a:spcPct val="115000"/>
              </a:lnSpc>
              <a:spcBef>
                <a:spcPts val="1200"/>
              </a:spcBef>
              <a:spcAft>
                <a:spcPts val="0"/>
              </a:spcAft>
              <a:buNone/>
            </a:pPr>
            <a:r>
              <a:t/>
            </a:r>
            <a:endParaRPr>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t/>
            </a:r>
            <a:endParaRPr>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t/>
            </a:r>
            <a:endParaRPr>
              <a:latin typeface="Golos Text Medium"/>
              <a:ea typeface="Golos Text Medium"/>
              <a:cs typeface="Golos Text Medium"/>
              <a:sym typeface="Golos Tex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0"/>
          <p:cNvSpPr txBox="1"/>
          <p:nvPr/>
        </p:nvSpPr>
        <p:spPr>
          <a:xfrm>
            <a:off x="401125" y="234450"/>
            <a:ext cx="8629500" cy="56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2300"/>
              <a:t>Why are Data Structures and Algorithms Important?</a:t>
            </a:r>
            <a:endParaRPr>
              <a:latin typeface="Golos Text Medium"/>
              <a:ea typeface="Golos Text Medium"/>
              <a:cs typeface="Golos Text Medium"/>
              <a:sym typeface="Golos Text Medium"/>
            </a:endParaRPr>
          </a:p>
          <a:p>
            <a:pPr indent="0" lvl="0" marL="0" rtl="0" algn="l">
              <a:lnSpc>
                <a:spcPct val="115000"/>
              </a:lnSpc>
              <a:spcBef>
                <a:spcPts val="1200"/>
              </a:spcBef>
              <a:spcAft>
                <a:spcPts val="0"/>
              </a:spcAft>
              <a:buNone/>
            </a:pPr>
            <a:r>
              <a:rPr lang="en">
                <a:latin typeface="Golos Text"/>
                <a:ea typeface="Golos Text"/>
                <a:cs typeface="Golos Text"/>
                <a:sym typeface="Golos Text"/>
              </a:rPr>
              <a:t>Data Structures and Algorithms are an essential part of Computer Science and programming. They are used to solve real-world problems by processing and manipulating large amounts of data. If we use the Data Structures and Algorithms efficiently, then we can increase the execution speed of the program and reduce the time.</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b="1" lang="en">
                <a:latin typeface="Golos Text"/>
                <a:ea typeface="Golos Text"/>
                <a:cs typeface="Golos Text"/>
                <a:sym typeface="Golos Text"/>
              </a:rPr>
              <a:t>Efficient Problem Solving:</a:t>
            </a:r>
            <a:br>
              <a:rPr b="1" lang="en">
                <a:latin typeface="Golos Text"/>
                <a:ea typeface="Golos Text"/>
                <a:cs typeface="Golos Text"/>
                <a:sym typeface="Golos Text"/>
              </a:rPr>
            </a:br>
            <a:r>
              <a:rPr lang="en">
                <a:latin typeface="Golos Text"/>
                <a:ea typeface="Golos Text"/>
                <a:cs typeface="Golos Text"/>
                <a:sym typeface="Golos Text"/>
              </a:rPr>
              <a:t>DSA helps design solutions that work efficiently in terms of time and space.</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b="1" lang="en">
                <a:latin typeface="Golos Text"/>
                <a:ea typeface="Golos Text"/>
                <a:cs typeface="Golos Text"/>
                <a:sym typeface="Golos Text"/>
              </a:rPr>
              <a:t>Optimized Performance: </a:t>
            </a:r>
            <a:br>
              <a:rPr b="1" lang="en">
                <a:latin typeface="Golos Text"/>
                <a:ea typeface="Golos Text"/>
                <a:cs typeface="Golos Text"/>
                <a:sym typeface="Golos Text"/>
              </a:rPr>
            </a:br>
            <a:r>
              <a:rPr lang="en">
                <a:latin typeface="Golos Text"/>
                <a:ea typeface="Golos Text"/>
                <a:cs typeface="Golos Text"/>
                <a:sym typeface="Golos Text"/>
              </a:rPr>
              <a:t>They ensure faster execution of programs, especially for large datasets, improving user experience.</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b="1" lang="en">
                <a:latin typeface="Golos Text"/>
                <a:ea typeface="Golos Text"/>
                <a:cs typeface="Golos Text"/>
                <a:sym typeface="Golos Text"/>
              </a:rPr>
              <a:t>Foundation for Advanced Topics: </a:t>
            </a:r>
            <a:br>
              <a:rPr b="1" lang="en">
                <a:latin typeface="Golos Text"/>
                <a:ea typeface="Golos Text"/>
                <a:cs typeface="Golos Text"/>
                <a:sym typeface="Golos Text"/>
              </a:rPr>
            </a:br>
            <a:r>
              <a:rPr lang="en">
                <a:latin typeface="Golos Text"/>
                <a:ea typeface="Golos Text"/>
                <a:cs typeface="Golos Text"/>
                <a:sym typeface="Golos Text"/>
              </a:rPr>
              <a:t>DSA knowledge is fundamental for areas like AI, machine learning, and system design.</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b="1" lang="en">
                <a:latin typeface="Golos Text"/>
                <a:ea typeface="Golos Text"/>
                <a:cs typeface="Golos Text"/>
                <a:sym typeface="Golos Text"/>
              </a:rPr>
              <a:t>Scalability: </a:t>
            </a:r>
            <a:br>
              <a:rPr b="1" lang="en">
                <a:latin typeface="Golos Text"/>
                <a:ea typeface="Golos Text"/>
                <a:cs typeface="Golos Text"/>
                <a:sym typeface="Golos Text"/>
              </a:rPr>
            </a:br>
            <a:r>
              <a:rPr lang="en">
                <a:latin typeface="Golos Text"/>
                <a:ea typeface="Golos Text"/>
                <a:cs typeface="Golos Text"/>
                <a:sym typeface="Golos Text"/>
              </a:rPr>
              <a:t>Good DSA ensures systems can scale effectively, handling more data or users without compromising performance.</a:t>
            </a:r>
            <a:endParaRPr>
              <a:latin typeface="Golos Text"/>
              <a:ea typeface="Golos Text"/>
              <a:cs typeface="Golos Text"/>
              <a:sym typeface="Golos Text"/>
            </a:endParaRPr>
          </a:p>
          <a:p>
            <a:pPr indent="0" lvl="0" marL="0" rtl="0" algn="l">
              <a:lnSpc>
                <a:spcPct val="115000"/>
              </a:lnSpc>
              <a:spcBef>
                <a:spcPts val="1200"/>
              </a:spcBef>
              <a:spcAft>
                <a:spcPts val="0"/>
              </a:spcAft>
              <a:buNone/>
            </a:pPr>
            <a:r>
              <a:t/>
            </a:r>
            <a:endParaRPr>
              <a:latin typeface="Golos Text"/>
              <a:ea typeface="Golos Text"/>
              <a:cs typeface="Golos Text"/>
              <a:sym typeface="Golos Text"/>
            </a:endParaRPr>
          </a:p>
          <a:p>
            <a:pPr indent="0" lvl="0" marL="0" rtl="0" algn="l">
              <a:lnSpc>
                <a:spcPct val="115000"/>
              </a:lnSpc>
              <a:spcBef>
                <a:spcPts val="0"/>
              </a:spcBef>
              <a:spcAft>
                <a:spcPts val="0"/>
              </a:spcAft>
              <a:buNone/>
            </a:pPr>
            <a:r>
              <a:t/>
            </a:r>
            <a:endParaRPr>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t/>
            </a:r>
            <a:endParaRPr>
              <a:latin typeface="Golos Text Medium"/>
              <a:ea typeface="Golos Text Medium"/>
              <a:cs typeface="Golos Text Medium"/>
              <a:sym typeface="Golos Tex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1"/>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C++</a:t>
            </a:r>
            <a:endParaRPr/>
          </a:p>
        </p:txBody>
      </p:sp>
      <p:sp>
        <p:nvSpPr>
          <p:cNvPr id="551" name="Google Shape;551;p31"/>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General-purpose programming language:</a:t>
            </a:r>
            <a:r>
              <a:rPr lang="en"/>
              <a:t> C++ is versatile, used for system software, games, mobile apps, etc.</a:t>
            </a:r>
            <a:endParaRPr/>
          </a:p>
          <a:p>
            <a:pPr indent="0" lvl="0" marL="0" rtl="0" algn="l">
              <a:spcBef>
                <a:spcPts val="1000"/>
              </a:spcBef>
              <a:spcAft>
                <a:spcPts val="0"/>
              </a:spcAft>
              <a:buNone/>
            </a:pPr>
            <a:r>
              <a:rPr lang="en"/>
              <a:t>Developed by </a:t>
            </a:r>
            <a:r>
              <a:rPr b="1" lang="en"/>
              <a:t>Bjarne Stroustrup </a:t>
            </a:r>
            <a:r>
              <a:rPr lang="en"/>
              <a:t>in 1985: It extended the C language to include object-oriented features.</a:t>
            </a:r>
            <a:endParaRPr/>
          </a:p>
          <a:p>
            <a:pPr indent="0" lvl="0" marL="0" rtl="0" algn="l">
              <a:spcBef>
                <a:spcPts val="1000"/>
              </a:spcBef>
              <a:spcAft>
                <a:spcPts val="0"/>
              </a:spcAft>
              <a:buNone/>
            </a:pPr>
            <a:r>
              <a:rPr b="1" lang="en"/>
              <a:t>Extension of C:</a:t>
            </a:r>
            <a:r>
              <a:rPr lang="en"/>
              <a:t> Adds classes, objects, and other advanced features, making it more powerful.</a:t>
            </a:r>
            <a:endParaRPr/>
          </a:p>
          <a:p>
            <a:pPr indent="0" lvl="0" marL="0" rtl="0" algn="l">
              <a:spcBef>
                <a:spcPts val="1000"/>
              </a:spcBef>
              <a:spcAft>
                <a:spcPts val="0"/>
              </a:spcAft>
              <a:buNone/>
            </a:pPr>
            <a:r>
              <a:rPr b="1" lang="en"/>
              <a:t>Performance-critical applications: </a:t>
            </a:r>
            <a:r>
              <a:rPr lang="en"/>
              <a:t>Used where speed is key, like game engines and high-performance simulations.</a:t>
            </a:r>
            <a:br>
              <a:rPr lang="en"/>
            </a:br>
            <a:endParaRPr/>
          </a:p>
          <a:p>
            <a:pPr indent="0" lvl="0" marL="0" rtl="0" algn="l">
              <a:spcBef>
                <a:spcPts val="1000"/>
              </a:spcBef>
              <a:spcAft>
                <a:spcPts val="1000"/>
              </a:spcAft>
              <a:buNone/>
            </a:pPr>
            <a:r>
              <a:rPr b="1" lang="en"/>
              <a:t>Example: </a:t>
            </a:r>
            <a:r>
              <a:rPr lang="en"/>
              <a:t>C++ is used to develop parts of popular video games like "The Witcher" and "PUBG."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descr="Memes for Developers - devs.lol" id="556" name="Google Shape;556;p32"/>
          <p:cNvPicPr preferRelativeResize="0"/>
          <p:nvPr/>
        </p:nvPicPr>
        <p:blipFill>
          <a:blip r:embed="rId3">
            <a:alphaModFix/>
          </a:blip>
          <a:stretch>
            <a:fillRect/>
          </a:stretch>
        </p:blipFill>
        <p:spPr>
          <a:xfrm>
            <a:off x="2112250" y="705450"/>
            <a:ext cx="4919500" cy="4026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3"/>
          <p:cNvSpPr txBox="1"/>
          <p:nvPr>
            <p:ph type="title"/>
          </p:nvPr>
        </p:nvSpPr>
        <p:spPr>
          <a:xfrm>
            <a:off x="715050" y="44077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C++</a:t>
            </a:r>
            <a:endParaRPr/>
          </a:p>
        </p:txBody>
      </p:sp>
      <p:sp>
        <p:nvSpPr>
          <p:cNvPr id="562" name="Google Shape;562;p33"/>
          <p:cNvSpPr txBox="1"/>
          <p:nvPr>
            <p:ph idx="1" type="body"/>
          </p:nvPr>
        </p:nvSpPr>
        <p:spPr>
          <a:xfrm>
            <a:off x="715050" y="1148175"/>
            <a:ext cx="78072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Object-Oriented Programming (OOP)</a:t>
            </a:r>
            <a:r>
              <a:rPr lang="en">
                <a:solidFill>
                  <a:srgbClr val="000000"/>
                </a:solidFill>
              </a:rPr>
              <a:t>: Supports classes, inheritance, polymorphism, encapsulation. </a:t>
            </a:r>
            <a:r>
              <a:rPr b="1" lang="en">
                <a:solidFill>
                  <a:srgbClr val="000000"/>
                </a:solidFill>
              </a:rPr>
              <a:t>Example</a:t>
            </a:r>
            <a:r>
              <a:rPr lang="en">
                <a:solidFill>
                  <a:srgbClr val="000000"/>
                </a:solidFill>
              </a:rPr>
              <a:t>: Imagine a class called "Car" with attributes like "speed" and methods like "accelerate." You can create multiple car objects with different speeds.</a:t>
            </a:r>
            <a:endParaRPr>
              <a:solidFill>
                <a:srgbClr val="000000"/>
              </a:solidFill>
            </a:endParaRPr>
          </a:p>
          <a:p>
            <a:pPr indent="0" lvl="0" marL="0" rtl="0" algn="l">
              <a:spcBef>
                <a:spcPts val="1000"/>
              </a:spcBef>
              <a:spcAft>
                <a:spcPts val="0"/>
              </a:spcAft>
              <a:buNone/>
            </a:pPr>
            <a:r>
              <a:rPr b="1" lang="en">
                <a:solidFill>
                  <a:srgbClr val="000000"/>
                </a:solidFill>
              </a:rPr>
              <a:t>Low-Level Manipulation</a:t>
            </a:r>
            <a:r>
              <a:rPr lang="en">
                <a:solidFill>
                  <a:srgbClr val="000000"/>
                </a:solidFill>
              </a:rPr>
              <a:t>: Access hardware-level features using pointers. </a:t>
            </a:r>
            <a:br>
              <a:rPr lang="en">
                <a:solidFill>
                  <a:srgbClr val="000000"/>
                </a:solidFill>
              </a:rPr>
            </a:br>
            <a:r>
              <a:rPr b="1" lang="en">
                <a:solidFill>
                  <a:srgbClr val="000000"/>
                </a:solidFill>
              </a:rPr>
              <a:t>Example</a:t>
            </a:r>
            <a:r>
              <a:rPr lang="en">
                <a:solidFill>
                  <a:srgbClr val="000000"/>
                </a:solidFill>
              </a:rPr>
              <a:t>: Using pointers to directly access memory in game development for faster performance.</a:t>
            </a:r>
            <a:endParaRPr>
              <a:solidFill>
                <a:srgbClr val="000000"/>
              </a:solidFill>
            </a:endParaRPr>
          </a:p>
          <a:p>
            <a:pPr indent="0" lvl="0" marL="0" rtl="0" algn="l">
              <a:spcBef>
                <a:spcPts val="1000"/>
              </a:spcBef>
              <a:spcAft>
                <a:spcPts val="0"/>
              </a:spcAft>
              <a:buNone/>
            </a:pPr>
            <a:r>
              <a:rPr b="1" lang="en">
                <a:solidFill>
                  <a:srgbClr val="000000"/>
                </a:solidFill>
              </a:rPr>
              <a:t>Standard Template Library (STL)</a:t>
            </a:r>
            <a:r>
              <a:rPr lang="en">
                <a:solidFill>
                  <a:srgbClr val="000000"/>
                </a:solidFill>
              </a:rPr>
              <a:t>: Offers built-in data structures like vectors and algorithms like sorting. </a:t>
            </a:r>
            <a:r>
              <a:rPr b="1" lang="en">
                <a:solidFill>
                  <a:srgbClr val="000000"/>
                </a:solidFill>
              </a:rPr>
              <a:t>Example</a:t>
            </a:r>
            <a:r>
              <a:rPr lang="en">
                <a:solidFill>
                  <a:srgbClr val="000000"/>
                </a:solidFill>
              </a:rPr>
              <a:t>: Instead of manually coding a sorting algorithm, you can use </a:t>
            </a:r>
            <a:r>
              <a:rPr lang="en">
                <a:solidFill>
                  <a:srgbClr val="188038"/>
                </a:solidFill>
              </a:rPr>
              <a:t>std::sort()</a:t>
            </a:r>
            <a:r>
              <a:rPr lang="en">
                <a:solidFill>
                  <a:srgbClr val="000000"/>
                </a:solidFill>
              </a:rPr>
              <a:t> from the STL.</a:t>
            </a:r>
            <a:endParaRPr>
              <a:solidFill>
                <a:srgbClr val="000000"/>
              </a:solidFill>
            </a:endParaRPr>
          </a:p>
          <a:p>
            <a:pPr indent="0" lvl="0" marL="0" rtl="0" algn="l">
              <a:spcBef>
                <a:spcPts val="1000"/>
              </a:spcBef>
              <a:spcAft>
                <a:spcPts val="0"/>
              </a:spcAft>
              <a:buNone/>
            </a:pPr>
            <a:r>
              <a:rPr b="1" lang="en">
                <a:solidFill>
                  <a:srgbClr val="000000"/>
                </a:solidFill>
              </a:rPr>
              <a:t>Multi-Paradigm</a:t>
            </a:r>
            <a:r>
              <a:rPr lang="en">
                <a:solidFill>
                  <a:srgbClr val="000000"/>
                </a:solidFill>
              </a:rPr>
              <a:t>: Supports procedural, object-oriented, and generic programming (templates).</a:t>
            </a:r>
            <a:endParaRPr>
              <a:solidFill>
                <a:srgbClr val="000000"/>
              </a:solidFill>
            </a:endParaRPr>
          </a:p>
          <a:p>
            <a:pPr indent="0" lvl="0" marL="0" rtl="0" algn="l">
              <a:spcBef>
                <a:spcPts val="1000"/>
              </a:spcBef>
              <a:spcAft>
                <a:spcPts val="0"/>
              </a:spcAft>
              <a:buNone/>
            </a:pPr>
            <a:r>
              <a:rPr b="1" lang="en">
                <a:solidFill>
                  <a:srgbClr val="000000"/>
                </a:solidFill>
              </a:rPr>
              <a:t>Platform-Independent</a:t>
            </a:r>
            <a:r>
              <a:rPr lang="en">
                <a:solidFill>
                  <a:srgbClr val="000000"/>
                </a:solidFill>
              </a:rPr>
              <a:t>: Code written in C++ can be compiled and run on various platforms.</a:t>
            </a:r>
            <a:endParaRPr>
              <a:solidFill>
                <a:srgbClr val="000000"/>
              </a:solidFill>
            </a:endParaRPr>
          </a:p>
          <a:p>
            <a:pPr indent="0" lvl="0" marL="0" rtl="0" algn="l">
              <a:spcBef>
                <a:spcPts val="1000"/>
              </a:spcBef>
              <a:spcAft>
                <a:spcPts val="1000"/>
              </a:spcAft>
              <a:buNone/>
            </a:pPr>
            <a:r>
              <a:t/>
            </a:r>
            <a:endParaRPr b="1"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Structure of a C++ program</a:t>
            </a:r>
            <a:endParaRPr/>
          </a:p>
        </p:txBody>
      </p:sp>
      <p:sp>
        <p:nvSpPr>
          <p:cNvPr id="568" name="Google Shape;568;p3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88038"/>
                </a:solidFill>
                <a:latin typeface="Golos Text Medium"/>
                <a:ea typeface="Golos Text Medium"/>
                <a:cs typeface="Golos Text Medium"/>
                <a:sym typeface="Golos Text Medium"/>
              </a:rPr>
              <a:t>#include</a:t>
            </a:r>
            <a:r>
              <a:rPr lang="en">
                <a:solidFill>
                  <a:srgbClr val="000000"/>
                </a:solidFill>
                <a:latin typeface="Golos Text Medium"/>
                <a:ea typeface="Golos Text Medium"/>
                <a:cs typeface="Golos Text Medium"/>
                <a:sym typeface="Golos Text Medium"/>
              </a:rPr>
              <a:t>: Includes standard libraries, e.g., </a:t>
            </a:r>
            <a:r>
              <a:rPr lang="en">
                <a:solidFill>
                  <a:srgbClr val="188038"/>
                </a:solidFill>
                <a:latin typeface="Golos Text Medium"/>
                <a:ea typeface="Golos Text Medium"/>
                <a:cs typeface="Golos Text Medium"/>
                <a:sym typeface="Golos Text Medium"/>
              </a:rPr>
              <a:t>&lt;iostream&gt;</a:t>
            </a:r>
            <a:r>
              <a:rPr lang="en">
                <a:solidFill>
                  <a:srgbClr val="000000"/>
                </a:solidFill>
                <a:latin typeface="Golos Text Medium"/>
                <a:ea typeface="Golos Text Medium"/>
                <a:cs typeface="Golos Text Medium"/>
                <a:sym typeface="Golos Text Medium"/>
              </a:rPr>
              <a:t> for input/output functions.</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lang="en">
                <a:solidFill>
                  <a:srgbClr val="188038"/>
                </a:solidFill>
                <a:latin typeface="Golos Text Medium"/>
                <a:ea typeface="Golos Text Medium"/>
                <a:cs typeface="Golos Text Medium"/>
                <a:sym typeface="Golos Text Medium"/>
              </a:rPr>
              <a:t>int main()</a:t>
            </a:r>
            <a:r>
              <a:rPr lang="en">
                <a:solidFill>
                  <a:srgbClr val="000000"/>
                </a:solidFill>
                <a:latin typeface="Golos Text Medium"/>
                <a:ea typeface="Golos Text Medium"/>
                <a:cs typeface="Golos Text Medium"/>
                <a:sym typeface="Golos Text Medium"/>
              </a:rPr>
              <a:t>: Every C++ program starts with the </a:t>
            </a:r>
            <a:r>
              <a:rPr lang="en">
                <a:solidFill>
                  <a:srgbClr val="188038"/>
                </a:solidFill>
                <a:latin typeface="Golos Text Medium"/>
                <a:ea typeface="Golos Text Medium"/>
                <a:cs typeface="Golos Text Medium"/>
                <a:sym typeface="Golos Text Medium"/>
              </a:rPr>
              <a:t>main()</a:t>
            </a:r>
            <a:r>
              <a:rPr lang="en">
                <a:solidFill>
                  <a:srgbClr val="000000"/>
                </a:solidFill>
                <a:latin typeface="Golos Text Medium"/>
                <a:ea typeface="Golos Text Medium"/>
                <a:cs typeface="Golos Text Medium"/>
                <a:sym typeface="Golos Text Medium"/>
              </a:rPr>
              <a:t> function where execution begins.</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lang="en">
                <a:solidFill>
                  <a:srgbClr val="188038"/>
                </a:solidFill>
                <a:latin typeface="Golos Text Medium"/>
                <a:ea typeface="Golos Text Medium"/>
                <a:cs typeface="Golos Text Medium"/>
                <a:sym typeface="Golos Text Medium"/>
              </a:rPr>
              <a:t>return 0;</a:t>
            </a:r>
            <a:r>
              <a:rPr lang="en">
                <a:solidFill>
                  <a:srgbClr val="000000"/>
                </a:solidFill>
                <a:latin typeface="Golos Text Medium"/>
                <a:ea typeface="Golos Text Medium"/>
                <a:cs typeface="Golos Text Medium"/>
                <a:sym typeface="Golos Text Medium"/>
              </a:rPr>
              <a:t>: Returns a value to indicate successful completion.</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b="1" lang="en">
                <a:solidFill>
                  <a:srgbClr val="000000"/>
                </a:solidFill>
              </a:rPr>
              <a:t>Example:</a:t>
            </a:r>
            <a:endParaRPr b="1">
              <a:solidFill>
                <a:srgbClr val="000000"/>
              </a:solidFill>
            </a:endParaRPr>
          </a:p>
          <a:p>
            <a:pPr indent="0" lvl="0" marL="0" rtl="0" algn="l">
              <a:spcBef>
                <a:spcPts val="1000"/>
              </a:spcBef>
              <a:spcAft>
                <a:spcPts val="0"/>
              </a:spcAft>
              <a:buNone/>
            </a:pPr>
            <a:r>
              <a:rPr lang="en">
                <a:solidFill>
                  <a:srgbClr val="000000"/>
                </a:solidFill>
                <a:latin typeface="Golos Text Medium"/>
                <a:ea typeface="Golos Text Medium"/>
                <a:cs typeface="Golos Text Medium"/>
                <a:sym typeface="Golos Text Medium"/>
              </a:rPr>
              <a:t>#include &lt;iostream&gt;</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lang="en" sz="1100">
                <a:solidFill>
                  <a:srgbClr val="188038"/>
                </a:solidFill>
                <a:latin typeface="Roboto Mono"/>
                <a:ea typeface="Roboto Mono"/>
                <a:cs typeface="Roboto Mono"/>
                <a:sym typeface="Roboto Mono"/>
              </a:rPr>
              <a:t>using namespace std;</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lang="en">
                <a:solidFill>
                  <a:srgbClr val="000000"/>
                </a:solidFill>
                <a:latin typeface="Golos Text Medium"/>
                <a:ea typeface="Golos Text Medium"/>
                <a:cs typeface="Golos Text Medium"/>
                <a:sym typeface="Golos Text Medium"/>
              </a:rPr>
              <a:t>int main() {</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lang="en">
                <a:solidFill>
                  <a:srgbClr val="000000"/>
                </a:solidFill>
                <a:latin typeface="Golos Text Medium"/>
                <a:ea typeface="Golos Text Medium"/>
                <a:cs typeface="Golos Text Medium"/>
                <a:sym typeface="Golos Text Medium"/>
              </a:rPr>
              <a:t>	cout &lt;&lt; "Hello, World!";</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lang="en">
                <a:solidFill>
                  <a:srgbClr val="000000"/>
                </a:solidFill>
                <a:latin typeface="Golos Text Medium"/>
                <a:ea typeface="Golos Text Medium"/>
                <a:cs typeface="Golos Text Medium"/>
                <a:sym typeface="Golos Text Medium"/>
              </a:rPr>
              <a:t>	return 0;</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rPr lang="en">
                <a:solidFill>
                  <a:srgbClr val="000000"/>
                </a:solidFill>
                <a:latin typeface="Golos Text Medium"/>
                <a:ea typeface="Golos Text Medium"/>
                <a:cs typeface="Golos Text Medium"/>
                <a:sym typeface="Golos Text Medium"/>
              </a:rPr>
              <a:t>}</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0"/>
              </a:spcAft>
              <a:buNone/>
            </a:pPr>
            <a:r>
              <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1000"/>
              </a:spcAft>
              <a:buNone/>
            </a:pPr>
            <a:r>
              <a:t/>
            </a:r>
            <a:endParaRPr>
              <a:latin typeface="Golos Text Medium"/>
              <a:ea typeface="Golos Text Medium"/>
              <a:cs typeface="Golos Text Medium"/>
              <a:sym typeface="Golos Text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 in C++</a:t>
            </a:r>
            <a:endParaRPr/>
          </a:p>
        </p:txBody>
      </p:sp>
      <p:pic>
        <p:nvPicPr>
          <p:cNvPr descr="Data Types in C++" id="574" name="Google Shape;574;p35"/>
          <p:cNvPicPr preferRelativeResize="0"/>
          <p:nvPr/>
        </p:nvPicPr>
        <p:blipFill>
          <a:blip r:embed="rId3">
            <a:alphaModFix/>
          </a:blip>
          <a:stretch>
            <a:fillRect/>
          </a:stretch>
        </p:blipFill>
        <p:spPr>
          <a:xfrm>
            <a:off x="261150" y="41875"/>
            <a:ext cx="8715375" cy="5083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Statements</a:t>
            </a:r>
            <a:endParaRPr/>
          </a:p>
        </p:txBody>
      </p:sp>
      <p:sp>
        <p:nvSpPr>
          <p:cNvPr id="580" name="Google Shape;580;p36"/>
          <p:cNvSpPr txBox="1"/>
          <p:nvPr>
            <p:ph idx="1" type="body"/>
          </p:nvPr>
        </p:nvSpPr>
        <p:spPr>
          <a:xfrm>
            <a:off x="715100" y="1242450"/>
            <a:ext cx="5588100" cy="3366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rgbClr val="000000"/>
                </a:solidFill>
                <a:latin typeface="Golos Text Medium"/>
                <a:ea typeface="Golos Text Medium"/>
                <a:cs typeface="Golos Text Medium"/>
                <a:sym typeface="Golos Text Medium"/>
              </a:rPr>
              <a:t>The conditional statements (also known as decision control structures) such as if, if else, switch, etc. are used for decision-making purposes in C programs.</a:t>
            </a:r>
            <a:endParaRPr>
              <a:solidFill>
                <a:srgbClr val="000000"/>
              </a:solidFill>
              <a:latin typeface="Golos Text Medium"/>
              <a:ea typeface="Golos Text Medium"/>
              <a:cs typeface="Golos Text Medium"/>
              <a:sym typeface="Golos Text Medium"/>
            </a:endParaRPr>
          </a:p>
          <a:p>
            <a:pPr indent="0" lvl="0" marL="457200" rtl="0" algn="l">
              <a:spcBef>
                <a:spcPts val="1200"/>
              </a:spcBef>
              <a:spcAft>
                <a:spcPts val="0"/>
              </a:spcAft>
              <a:buNone/>
            </a:pPr>
            <a:r>
              <a:t/>
            </a:r>
            <a:endParaRPr b="1">
              <a:solidFill>
                <a:srgbClr val="188038"/>
              </a:solidFill>
            </a:endParaRPr>
          </a:p>
          <a:p>
            <a:pPr indent="-317500" lvl="0" marL="457200" rtl="0" algn="l">
              <a:spcBef>
                <a:spcPts val="1000"/>
              </a:spcBef>
              <a:spcAft>
                <a:spcPts val="0"/>
              </a:spcAft>
              <a:buSzPts val="1400"/>
              <a:buFont typeface="Golos Text Medium"/>
              <a:buAutoNum type="arabicPeriod"/>
            </a:pPr>
            <a:r>
              <a:rPr b="1" lang="en">
                <a:solidFill>
                  <a:srgbClr val="188038"/>
                </a:solidFill>
              </a:rPr>
              <a:t>if</a:t>
            </a:r>
            <a:r>
              <a:rPr b="1" lang="en">
                <a:solidFill>
                  <a:srgbClr val="000000"/>
                </a:solidFill>
              </a:rPr>
              <a:t> statement</a:t>
            </a:r>
            <a:r>
              <a:rPr lang="en">
                <a:solidFill>
                  <a:srgbClr val="000000"/>
                </a:solidFill>
                <a:latin typeface="Golos Text Medium"/>
                <a:ea typeface="Golos Text Medium"/>
                <a:cs typeface="Golos Text Medium"/>
                <a:sym typeface="Golos Text Medium"/>
              </a:rPr>
              <a:t>: Executes a block of code if the condition is true</a:t>
            </a:r>
            <a:r>
              <a:rPr lang="en">
                <a:solidFill>
                  <a:srgbClr val="000000"/>
                </a:solidFill>
                <a:latin typeface="Golos Text Medium"/>
                <a:ea typeface="Golos Text Medium"/>
                <a:cs typeface="Golos Text Medium"/>
                <a:sym typeface="Golos Text Medium"/>
              </a:rPr>
              <a:t>.</a:t>
            </a:r>
            <a:br>
              <a:rPr lang="en">
                <a:solidFill>
                  <a:srgbClr val="000000"/>
                </a:solidFill>
                <a:latin typeface="Golos Text Medium"/>
                <a:ea typeface="Golos Text Medium"/>
                <a:cs typeface="Golos Text Medium"/>
                <a:sym typeface="Golos Text Medium"/>
              </a:rPr>
            </a:b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SzPts val="1400"/>
              <a:buFont typeface="Golos Text Medium"/>
              <a:buAutoNum type="arabicPeriod"/>
            </a:pPr>
            <a:r>
              <a:rPr b="1" lang="en">
                <a:solidFill>
                  <a:srgbClr val="188038"/>
                </a:solidFill>
                <a:latin typeface="Roboto Mono"/>
                <a:ea typeface="Roboto Mono"/>
                <a:cs typeface="Roboto Mono"/>
                <a:sym typeface="Roboto Mono"/>
              </a:rPr>
              <a:t>else if</a:t>
            </a:r>
            <a:r>
              <a:rPr b="1" lang="en">
                <a:solidFill>
                  <a:srgbClr val="000000"/>
                </a:solidFill>
                <a:latin typeface="Arial"/>
                <a:ea typeface="Arial"/>
                <a:cs typeface="Arial"/>
                <a:sym typeface="Arial"/>
              </a:rPr>
              <a:t> statement</a:t>
            </a:r>
            <a:r>
              <a:rPr lang="en">
                <a:solidFill>
                  <a:srgbClr val="000000"/>
                </a:solidFill>
                <a:latin typeface="Arial"/>
                <a:ea typeface="Arial"/>
                <a:cs typeface="Arial"/>
                <a:sym typeface="Arial"/>
              </a:rPr>
              <a:t>: Adds more conditions.</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17500" lvl="0" marL="457200" rtl="0" algn="l">
              <a:spcBef>
                <a:spcPts val="0"/>
              </a:spcBef>
              <a:spcAft>
                <a:spcPts val="0"/>
              </a:spcAft>
              <a:buSzPts val="1400"/>
              <a:buFont typeface="Golos Text Medium"/>
              <a:buAutoNum type="arabicPeriod"/>
            </a:pPr>
            <a:r>
              <a:rPr b="1" lang="en">
                <a:solidFill>
                  <a:srgbClr val="188038"/>
                </a:solidFill>
                <a:latin typeface="Roboto Mono"/>
                <a:ea typeface="Roboto Mono"/>
                <a:cs typeface="Roboto Mono"/>
                <a:sym typeface="Roboto Mono"/>
              </a:rPr>
              <a:t>else</a:t>
            </a:r>
            <a:r>
              <a:rPr b="1" lang="en">
                <a:solidFill>
                  <a:srgbClr val="000000"/>
                </a:solidFill>
                <a:latin typeface="Arial"/>
                <a:ea typeface="Arial"/>
                <a:cs typeface="Arial"/>
                <a:sym typeface="Arial"/>
              </a:rPr>
              <a:t> statement</a:t>
            </a:r>
            <a:r>
              <a:rPr lang="en">
                <a:solidFill>
                  <a:srgbClr val="000000"/>
                </a:solidFill>
                <a:latin typeface="Arial"/>
                <a:ea typeface="Arial"/>
                <a:cs typeface="Arial"/>
                <a:sym typeface="Arial"/>
              </a:rPr>
              <a:t>: Executes if all conditions are false.</a:t>
            </a:r>
            <a:endParaRPr>
              <a:solidFill>
                <a:srgbClr val="000000"/>
              </a:solidFill>
              <a:latin typeface="Arial"/>
              <a:ea typeface="Arial"/>
              <a:cs typeface="Arial"/>
              <a:sym typeface="Arial"/>
            </a:endParaRPr>
          </a:p>
          <a:p>
            <a:pPr indent="0" lvl="0" marL="457200" rtl="0" algn="l">
              <a:spcBef>
                <a:spcPts val="1000"/>
              </a:spcBef>
              <a:spcAft>
                <a:spcPts val="0"/>
              </a:spcAft>
              <a:buNone/>
            </a:pPr>
            <a:r>
              <a:rPr lang="en">
                <a:solidFill>
                  <a:srgbClr val="000000"/>
                </a:solidFill>
                <a:latin typeface="Arial"/>
                <a:ea typeface="Arial"/>
                <a:cs typeface="Arial"/>
                <a:sym typeface="Arial"/>
              </a:rPr>
              <a:t> </a:t>
            </a:r>
            <a:endParaRPr>
              <a:latin typeface="Golos Text Medium"/>
              <a:ea typeface="Golos Text Medium"/>
              <a:cs typeface="Golos Text Medium"/>
              <a:sym typeface="Golos Text Medium"/>
            </a:endParaRPr>
          </a:p>
          <a:p>
            <a:pPr indent="0" lvl="0" marL="0" rtl="0" algn="l">
              <a:spcBef>
                <a:spcPts val="1000"/>
              </a:spcBef>
              <a:spcAft>
                <a:spcPts val="1000"/>
              </a:spcAft>
              <a:buNone/>
            </a:pPr>
            <a:r>
              <a:t/>
            </a:r>
            <a:endParaRPr b="1"/>
          </a:p>
        </p:txBody>
      </p:sp>
      <p:sp>
        <p:nvSpPr>
          <p:cNvPr id="581" name="Google Shape;581;p36"/>
          <p:cNvSpPr txBox="1"/>
          <p:nvPr/>
        </p:nvSpPr>
        <p:spPr>
          <a:xfrm>
            <a:off x="6384900" y="2676625"/>
            <a:ext cx="3000000" cy="17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Golos Text"/>
                <a:ea typeface="Golos Text"/>
                <a:cs typeface="Golos Text"/>
                <a:sym typeface="Golos Text"/>
              </a:rPr>
              <a:t>Example:</a:t>
            </a:r>
            <a:endParaRPr b="1">
              <a:solidFill>
                <a:schemeClr val="dk1"/>
              </a:solidFill>
              <a:latin typeface="Golos Text"/>
              <a:ea typeface="Golos Text"/>
              <a:cs typeface="Golos Text"/>
              <a:sym typeface="Golos Text"/>
            </a:endParaRPr>
          </a:p>
          <a:p>
            <a:pPr indent="0" lvl="0" marL="0" rtl="0" algn="l">
              <a:lnSpc>
                <a:spcPct val="115000"/>
              </a:lnSpc>
              <a:spcBef>
                <a:spcPts val="1000"/>
              </a:spcBef>
              <a:spcAft>
                <a:spcPts val="1000"/>
              </a:spcAft>
              <a:buNone/>
            </a:pPr>
            <a:r>
              <a:rPr lang="en" sz="1100">
                <a:solidFill>
                  <a:srgbClr val="188038"/>
                </a:solidFill>
                <a:latin typeface="Roboto Mono"/>
                <a:ea typeface="Roboto Mono"/>
                <a:cs typeface="Roboto Mono"/>
                <a:sym typeface="Roboto Mono"/>
              </a:rPr>
              <a:t>if (age &gt; 18) { </a:t>
            </a:r>
            <a:br>
              <a:rPr lang="en" sz="1100">
                <a:solidFill>
                  <a:srgbClr val="188038"/>
                </a:solidFill>
                <a:latin typeface="Roboto Mono"/>
                <a:ea typeface="Roboto Mono"/>
                <a:cs typeface="Roboto Mono"/>
                <a:sym typeface="Roboto Mono"/>
              </a:rPr>
            </a:br>
            <a:r>
              <a:rPr lang="en" sz="1100">
                <a:solidFill>
                  <a:srgbClr val="188038"/>
                </a:solidFill>
                <a:latin typeface="Roboto Mono"/>
                <a:ea typeface="Roboto Mono"/>
                <a:cs typeface="Roboto Mono"/>
                <a:sym typeface="Roboto Mono"/>
              </a:rPr>
              <a:t>	std::cout &lt;&lt; "Adult"; </a:t>
            </a:r>
            <a:br>
              <a:rPr lang="en" sz="1100">
                <a:solidFill>
                  <a:srgbClr val="188038"/>
                </a:solidFill>
                <a:latin typeface="Roboto Mono"/>
                <a:ea typeface="Roboto Mono"/>
                <a:cs typeface="Roboto Mono"/>
                <a:sym typeface="Roboto Mono"/>
              </a:rPr>
            </a:br>
            <a:r>
              <a:rPr lang="en" sz="1100">
                <a:solidFill>
                  <a:srgbClr val="188038"/>
                </a:solidFill>
                <a:latin typeface="Roboto Mono"/>
                <a:ea typeface="Roboto Mono"/>
                <a:cs typeface="Roboto Mono"/>
                <a:sym typeface="Roboto Mono"/>
              </a:rPr>
              <a:t>   } </a:t>
            </a:r>
            <a:br>
              <a:rPr lang="en" sz="1100">
                <a:solidFill>
                  <a:srgbClr val="188038"/>
                </a:solidFill>
                <a:latin typeface="Roboto Mono"/>
                <a:ea typeface="Roboto Mono"/>
                <a:cs typeface="Roboto Mono"/>
                <a:sym typeface="Roboto Mono"/>
              </a:rPr>
            </a:br>
            <a:r>
              <a:rPr lang="en" sz="1100">
                <a:solidFill>
                  <a:srgbClr val="188038"/>
                </a:solidFill>
                <a:latin typeface="Roboto Mono"/>
                <a:ea typeface="Roboto Mono"/>
                <a:cs typeface="Roboto Mono"/>
                <a:sym typeface="Roboto Mono"/>
              </a:rPr>
              <a:t>else { </a:t>
            </a:r>
            <a:br>
              <a:rPr lang="en" sz="1100">
                <a:solidFill>
                  <a:srgbClr val="188038"/>
                </a:solidFill>
                <a:latin typeface="Roboto Mono"/>
                <a:ea typeface="Roboto Mono"/>
                <a:cs typeface="Roboto Mono"/>
                <a:sym typeface="Roboto Mono"/>
              </a:rPr>
            </a:br>
            <a:r>
              <a:rPr lang="en" sz="1100">
                <a:solidFill>
                  <a:srgbClr val="188038"/>
                </a:solidFill>
                <a:latin typeface="Roboto Mono"/>
                <a:ea typeface="Roboto Mono"/>
                <a:cs typeface="Roboto Mono"/>
                <a:sym typeface="Roboto Mono"/>
              </a:rPr>
              <a:t>	std::cout &lt;&lt; "Minor"; </a:t>
            </a:r>
            <a:br>
              <a:rPr lang="en" sz="1100">
                <a:solidFill>
                  <a:srgbClr val="188038"/>
                </a:solidFill>
                <a:latin typeface="Roboto Mono"/>
                <a:ea typeface="Roboto Mono"/>
                <a:cs typeface="Roboto Mono"/>
                <a:sym typeface="Roboto Mono"/>
              </a:rPr>
            </a:br>
            <a:r>
              <a:rPr lang="en" sz="1100">
                <a:solidFill>
                  <a:srgbClr val="188038"/>
                </a:solidFill>
                <a:latin typeface="Roboto Mono"/>
                <a:ea typeface="Roboto Mono"/>
                <a:cs typeface="Roboto Mono"/>
                <a:sym typeface="Roboto Mono"/>
              </a:rPr>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Loops</a:t>
            </a:r>
            <a:endParaRPr/>
          </a:p>
        </p:txBody>
      </p:sp>
      <p:sp>
        <p:nvSpPr>
          <p:cNvPr id="587" name="Google Shape;587;p37"/>
          <p:cNvSpPr txBox="1"/>
          <p:nvPr>
            <p:ph idx="1" type="body"/>
          </p:nvPr>
        </p:nvSpPr>
        <p:spPr>
          <a:xfrm>
            <a:off x="715100" y="1242450"/>
            <a:ext cx="6917400" cy="336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Golos Text Medium"/>
              <a:buAutoNum type="arabicPeriod"/>
            </a:pPr>
            <a:r>
              <a:rPr lang="en">
                <a:solidFill>
                  <a:srgbClr val="000000"/>
                </a:solidFill>
                <a:latin typeface="Golos Text Medium"/>
                <a:ea typeface="Golos Text Medium"/>
                <a:cs typeface="Golos Text Medium"/>
                <a:sym typeface="Golos Text Medium"/>
              </a:rPr>
              <a:t>for loop: Used when the number of iterations is known. </a:t>
            </a:r>
            <a:endParaRPr>
              <a:solidFill>
                <a:srgbClr val="000000"/>
              </a:solidFill>
              <a:latin typeface="Golos Text Medium"/>
              <a:ea typeface="Golos Text Medium"/>
              <a:cs typeface="Golos Text Medium"/>
              <a:sym typeface="Golos Text Medium"/>
            </a:endParaRPr>
          </a:p>
          <a:p>
            <a:pPr indent="0" lvl="0" marL="457200" rtl="0" algn="l">
              <a:spcBef>
                <a:spcPts val="1000"/>
              </a:spcBef>
              <a:spcAft>
                <a:spcPts val="0"/>
              </a:spcAft>
              <a:buNone/>
            </a:pPr>
            <a:r>
              <a:rPr lang="en">
                <a:solidFill>
                  <a:srgbClr val="188038"/>
                </a:solidFill>
                <a:latin typeface="Golos Text Medium"/>
                <a:ea typeface="Golos Text Medium"/>
                <a:cs typeface="Golos Text Medium"/>
                <a:sym typeface="Golos Text Medium"/>
              </a:rPr>
              <a:t>for (int i = 1; i &lt;= 5; i++) { std::cout &lt;&lt; i; }</a:t>
            </a:r>
            <a:endParaRPr>
              <a:solidFill>
                <a:srgbClr val="188038"/>
              </a:solidFill>
              <a:latin typeface="Golos Text Medium"/>
              <a:ea typeface="Golos Text Medium"/>
              <a:cs typeface="Golos Text Medium"/>
              <a:sym typeface="Golos Text Medium"/>
            </a:endParaRPr>
          </a:p>
          <a:p>
            <a:pPr indent="-317500" lvl="0" marL="457200" rtl="0" algn="l">
              <a:spcBef>
                <a:spcPts val="1000"/>
              </a:spcBef>
              <a:spcAft>
                <a:spcPts val="0"/>
              </a:spcAft>
              <a:buSzPts val="1400"/>
              <a:buAutoNum type="arabicPeriod"/>
            </a:pPr>
            <a:r>
              <a:rPr lang="en">
                <a:solidFill>
                  <a:srgbClr val="188038"/>
                </a:solidFill>
                <a:latin typeface="Golos Text Medium"/>
                <a:ea typeface="Golos Text Medium"/>
                <a:cs typeface="Golos Text Medium"/>
                <a:sym typeface="Golos Text Medium"/>
              </a:rPr>
              <a:t>while</a:t>
            </a:r>
            <a:r>
              <a:rPr lang="en">
                <a:solidFill>
                  <a:srgbClr val="000000"/>
                </a:solidFill>
                <a:latin typeface="Golos Text Medium"/>
                <a:ea typeface="Golos Text Medium"/>
                <a:cs typeface="Golos Text Medium"/>
                <a:sym typeface="Golos Text Medium"/>
              </a:rPr>
              <a:t> loop: Runs while a condition is true.</a:t>
            </a:r>
            <a:endParaRPr>
              <a:solidFill>
                <a:srgbClr val="000000"/>
              </a:solidFill>
              <a:latin typeface="Golos Text Medium"/>
              <a:ea typeface="Golos Text Medium"/>
              <a:cs typeface="Golos Text Medium"/>
              <a:sym typeface="Golos Text Medium"/>
            </a:endParaRPr>
          </a:p>
          <a:p>
            <a:pPr indent="0" lvl="0" marL="457200" rtl="0" algn="l">
              <a:spcBef>
                <a:spcPts val="1000"/>
              </a:spcBef>
              <a:spcAft>
                <a:spcPts val="0"/>
              </a:spcAft>
              <a:buNone/>
            </a:pPr>
            <a:r>
              <a:rPr lang="en">
                <a:solidFill>
                  <a:srgbClr val="000000"/>
                </a:solidFill>
                <a:latin typeface="Golos Text Medium"/>
                <a:ea typeface="Golos Text Medium"/>
                <a:cs typeface="Golos Text Medium"/>
                <a:sym typeface="Golos Text Medium"/>
              </a:rPr>
              <a:t>while (count &lt; 10) {</a:t>
            </a:r>
            <a:endParaRPr>
              <a:solidFill>
                <a:srgbClr val="000000"/>
              </a:solidFill>
              <a:latin typeface="Golos Text Medium"/>
              <a:ea typeface="Golos Text Medium"/>
              <a:cs typeface="Golos Text Medium"/>
              <a:sym typeface="Golos Text Medium"/>
            </a:endParaRPr>
          </a:p>
          <a:p>
            <a:pPr indent="0" lvl="0" marL="457200" rtl="0" algn="l">
              <a:spcBef>
                <a:spcPts val="1000"/>
              </a:spcBef>
              <a:spcAft>
                <a:spcPts val="0"/>
              </a:spcAft>
              <a:buNone/>
            </a:pPr>
            <a:r>
              <a:rPr lang="en">
                <a:solidFill>
                  <a:srgbClr val="000000"/>
                </a:solidFill>
                <a:latin typeface="Golos Text Medium"/>
                <a:ea typeface="Golos Text Medium"/>
                <a:cs typeface="Golos Text Medium"/>
                <a:sym typeface="Golos Text Medium"/>
              </a:rPr>
              <a:t>	std::cout &lt;&lt; count;</a:t>
            </a:r>
            <a:endParaRPr>
              <a:solidFill>
                <a:srgbClr val="000000"/>
              </a:solidFill>
              <a:latin typeface="Golos Text Medium"/>
              <a:ea typeface="Golos Text Medium"/>
              <a:cs typeface="Golos Text Medium"/>
              <a:sym typeface="Golos Text Medium"/>
            </a:endParaRPr>
          </a:p>
          <a:p>
            <a:pPr indent="0" lvl="0" marL="457200" rtl="0" algn="l">
              <a:spcBef>
                <a:spcPts val="1000"/>
              </a:spcBef>
              <a:spcAft>
                <a:spcPts val="0"/>
              </a:spcAft>
              <a:buNone/>
            </a:pPr>
            <a:r>
              <a:rPr lang="en">
                <a:solidFill>
                  <a:srgbClr val="000000"/>
                </a:solidFill>
                <a:latin typeface="Golos Text Medium"/>
                <a:ea typeface="Golos Text Medium"/>
                <a:cs typeface="Golos Text Medium"/>
                <a:sym typeface="Golos Text Medium"/>
              </a:rPr>
              <a:t>	count++;</a:t>
            </a:r>
            <a:endParaRPr>
              <a:solidFill>
                <a:srgbClr val="000000"/>
              </a:solidFill>
              <a:latin typeface="Golos Text Medium"/>
              <a:ea typeface="Golos Text Medium"/>
              <a:cs typeface="Golos Text Medium"/>
              <a:sym typeface="Golos Text Medium"/>
            </a:endParaRPr>
          </a:p>
          <a:p>
            <a:pPr indent="0" lvl="0" marL="457200" rtl="0" algn="l">
              <a:spcBef>
                <a:spcPts val="1000"/>
              </a:spcBef>
              <a:spcAft>
                <a:spcPts val="0"/>
              </a:spcAft>
              <a:buNone/>
            </a:pPr>
            <a:r>
              <a:rPr lang="en">
                <a:solidFill>
                  <a:srgbClr val="000000"/>
                </a:solidFill>
                <a:latin typeface="Golos Text Medium"/>
                <a:ea typeface="Golos Text Medium"/>
                <a:cs typeface="Golos Text Medium"/>
                <a:sym typeface="Golos Text Medium"/>
              </a:rPr>
              <a:t>}</a:t>
            </a:r>
            <a:endParaRPr>
              <a:solidFill>
                <a:srgbClr val="000000"/>
              </a:solidFill>
              <a:latin typeface="Golos Text Medium"/>
              <a:ea typeface="Golos Text Medium"/>
              <a:cs typeface="Golos Text Medium"/>
              <a:sym typeface="Golos Text Medium"/>
            </a:endParaRPr>
          </a:p>
          <a:p>
            <a:pPr indent="-317500" lvl="0" marL="457200" rtl="0" algn="l">
              <a:spcBef>
                <a:spcPts val="1000"/>
              </a:spcBef>
              <a:spcAft>
                <a:spcPts val="0"/>
              </a:spcAft>
              <a:buClr>
                <a:srgbClr val="000000"/>
              </a:buClr>
              <a:buSzPts val="1400"/>
              <a:buFont typeface="Golos Text Medium"/>
              <a:buAutoNum type="arabicPeriod"/>
            </a:pPr>
            <a:r>
              <a:rPr lang="en">
                <a:solidFill>
                  <a:srgbClr val="000000"/>
                </a:solidFill>
                <a:latin typeface="Golos Text Medium"/>
                <a:ea typeface="Golos Text Medium"/>
                <a:cs typeface="Golos Text Medium"/>
                <a:sym typeface="Golos Text Medium"/>
              </a:rPr>
              <a:t>do-while loop: Executes at least once before checking the condition.</a:t>
            </a: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Clr>
                <a:srgbClr val="000000"/>
              </a:buClr>
              <a:buSzPts val="1400"/>
              <a:buFont typeface="Golos Text Medium"/>
              <a:buAutoNum type="arabicPeriod"/>
            </a:pPr>
            <a:r>
              <a:rPr lang="en">
                <a:solidFill>
                  <a:srgbClr val="000000"/>
                </a:solidFill>
                <a:latin typeface="Golos Text Medium"/>
                <a:ea typeface="Golos Text Medium"/>
                <a:cs typeface="Golos Text Medium"/>
                <a:sym typeface="Golos Text Medium"/>
              </a:rPr>
              <a:t>Loop Control: Use break to exit a loop early or continue to skip to the next iteration.</a:t>
            </a:r>
            <a:endParaRPr>
              <a:solidFill>
                <a:srgbClr val="000000"/>
              </a:solidFill>
              <a:latin typeface="Golos Text Medium"/>
              <a:ea typeface="Golos Text Medium"/>
              <a:cs typeface="Golos Text Medium"/>
              <a:sym typeface="Golos Text Medium"/>
            </a:endParaRPr>
          </a:p>
          <a:p>
            <a:pPr indent="0" lvl="0" marL="457200" rtl="0" algn="l">
              <a:spcBef>
                <a:spcPts val="1000"/>
              </a:spcBef>
              <a:spcAft>
                <a:spcPts val="1000"/>
              </a:spcAft>
              <a:buNone/>
            </a:pPr>
            <a:r>
              <a:t/>
            </a:r>
            <a:endParaRPr>
              <a:solidFill>
                <a:srgbClr val="000000"/>
              </a:solidFill>
              <a:latin typeface="Golos Text Medium"/>
              <a:ea typeface="Golos Text Medium"/>
              <a:cs typeface="Golos Text Medium"/>
              <a:sym typeface="Golos Tex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t>
            </a:r>
            <a:endParaRPr/>
          </a:p>
        </p:txBody>
      </p:sp>
      <p:sp>
        <p:nvSpPr>
          <p:cNvPr id="185" name="Google Shape;185;p20"/>
          <p:cNvSpPr txBox="1"/>
          <p:nvPr>
            <p:ph idx="1" type="body"/>
          </p:nvPr>
        </p:nvSpPr>
        <p:spPr>
          <a:xfrm>
            <a:off x="715100" y="1267375"/>
            <a:ext cx="80766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olos Text Medium"/>
                <a:ea typeface="Golos Text Medium"/>
                <a:cs typeface="Golos Text Medium"/>
                <a:sym typeface="Golos Text Medium"/>
              </a:rPr>
              <a:t>Learning Data Structures and Algorithms is essential because it helps solve problems efficiently and optimizes code performance. </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lang="en" sz="2000">
                <a:latin typeface="Golos Text Medium"/>
                <a:ea typeface="Golos Text Medium"/>
                <a:cs typeface="Golos Text Medium"/>
                <a:sym typeface="Golos Text Medium"/>
              </a:rPr>
              <a:t>It is crucial for real-world applications like search engines and scalable systems, and it's a key part of technical interviews at top tech companies. Understanding DSA equips you with the tools to think logically and solve complex problems effectively.</a:t>
            </a:r>
            <a:endParaRPr b="1" sz="2000">
              <a:solidFill>
                <a:srgbClr val="00FF00"/>
              </a:solidFill>
            </a:endParaRPr>
          </a:p>
        </p:txBody>
      </p:sp>
      <p:grpSp>
        <p:nvGrpSpPr>
          <p:cNvPr id="186" name="Google Shape;186;p20"/>
          <p:cNvGrpSpPr/>
          <p:nvPr/>
        </p:nvGrpSpPr>
        <p:grpSpPr>
          <a:xfrm flipH="1">
            <a:off x="6332388" y="4024002"/>
            <a:ext cx="3706695" cy="2550084"/>
            <a:chOff x="4388650" y="2224200"/>
            <a:chExt cx="1707525" cy="1174775"/>
          </a:xfrm>
        </p:grpSpPr>
        <p:sp>
          <p:nvSpPr>
            <p:cNvPr id="187" name="Google Shape;187;p20"/>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8"/>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a:t>
            </a:r>
            <a:endParaRPr/>
          </a:p>
        </p:txBody>
      </p:sp>
      <p:sp>
        <p:nvSpPr>
          <p:cNvPr id="593" name="Google Shape;593;p38"/>
          <p:cNvSpPr txBox="1"/>
          <p:nvPr>
            <p:ph idx="1" type="body"/>
          </p:nvPr>
        </p:nvSpPr>
        <p:spPr>
          <a:xfrm>
            <a:off x="715100" y="1242450"/>
            <a:ext cx="43566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Golos Text Medium"/>
                <a:ea typeface="Golos Text Medium"/>
                <a:cs typeface="Golos Text Medium"/>
                <a:sym typeface="Golos Text Medium"/>
              </a:rPr>
              <a:t>A function is a set of statements that takes input, does some specific computation, and produces output. The idea is to put some commonly or repeatedly done tasks together to make a function so that instead of writing the same code again and again for different inputs, we can call this function.</a:t>
            </a:r>
            <a:endParaRPr>
              <a:solidFill>
                <a:srgbClr val="000000"/>
              </a:solidFill>
              <a:latin typeface="Golos Text Medium"/>
              <a:ea typeface="Golos Text Medium"/>
              <a:cs typeface="Golos Text Medium"/>
              <a:sym typeface="Golos Text Medium"/>
            </a:endParaRPr>
          </a:p>
          <a:p>
            <a:pPr indent="0" lvl="0" marL="0" rtl="0" algn="l">
              <a:spcBef>
                <a:spcPts val="1000"/>
              </a:spcBef>
              <a:spcAft>
                <a:spcPts val="1000"/>
              </a:spcAft>
              <a:buNone/>
            </a:pPr>
            <a:r>
              <a:rPr lang="en">
                <a:solidFill>
                  <a:srgbClr val="000000"/>
                </a:solidFill>
                <a:latin typeface="Golos Text Medium"/>
                <a:ea typeface="Golos Text Medium"/>
                <a:cs typeface="Golos Text Medium"/>
                <a:sym typeface="Golos Text Medium"/>
              </a:rPr>
              <a:t>In simple terms, a function is a block of code that runs only when it is called.</a:t>
            </a:r>
            <a:endParaRPr>
              <a:solidFill>
                <a:srgbClr val="000000"/>
              </a:solidFill>
              <a:latin typeface="Golos Text Medium"/>
              <a:ea typeface="Golos Text Medium"/>
              <a:cs typeface="Golos Text Medium"/>
              <a:sym typeface="Golos Text Medium"/>
            </a:endParaRPr>
          </a:p>
        </p:txBody>
      </p:sp>
      <p:sp>
        <p:nvSpPr>
          <p:cNvPr id="594" name="Google Shape;594;p38"/>
          <p:cNvSpPr txBox="1"/>
          <p:nvPr/>
        </p:nvSpPr>
        <p:spPr>
          <a:xfrm>
            <a:off x="6055025" y="276550"/>
            <a:ext cx="26526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#include &lt;iostream&gt;</a:t>
            </a:r>
            <a:endParaRPr/>
          </a:p>
          <a:p>
            <a:pPr indent="0" lvl="0" marL="0" rtl="0" algn="l">
              <a:spcBef>
                <a:spcPts val="0"/>
              </a:spcBef>
              <a:spcAft>
                <a:spcPts val="0"/>
              </a:spcAft>
              <a:buNone/>
            </a:pPr>
            <a:r>
              <a:rPr lang="en"/>
              <a:t>using namespace std;</a:t>
            </a:r>
            <a:endParaRPr/>
          </a:p>
          <a:p>
            <a:pPr indent="0" lvl="0" marL="0" rtl="0" algn="l">
              <a:spcBef>
                <a:spcPts val="0"/>
              </a:spcBef>
              <a:spcAft>
                <a:spcPts val="0"/>
              </a:spcAft>
              <a:buNone/>
            </a:pPr>
            <a:br>
              <a:rPr lang="en"/>
            </a:br>
            <a:r>
              <a:rPr lang="en"/>
              <a:t>int max(int x, int y)</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	if (x &gt; y)</a:t>
            </a:r>
            <a:endParaRPr/>
          </a:p>
          <a:p>
            <a:pPr indent="0" lvl="0" marL="0" rtl="0" algn="l">
              <a:spcBef>
                <a:spcPts val="0"/>
              </a:spcBef>
              <a:spcAft>
                <a:spcPts val="0"/>
              </a:spcAft>
              <a:buNone/>
            </a:pPr>
            <a:r>
              <a:rPr lang="en"/>
              <a:t>    	return x;</a:t>
            </a:r>
            <a:endParaRPr/>
          </a:p>
          <a:p>
            <a:pPr indent="0" lvl="0" marL="0" rtl="0" algn="l">
              <a:spcBef>
                <a:spcPts val="0"/>
              </a:spcBef>
              <a:spcAft>
                <a:spcPts val="0"/>
              </a:spcAft>
              <a:buNone/>
            </a:pPr>
            <a:r>
              <a:rPr lang="en"/>
              <a:t>	else</a:t>
            </a:r>
            <a:endParaRPr/>
          </a:p>
          <a:p>
            <a:pPr indent="0" lvl="0" marL="0" rtl="0" algn="l">
              <a:spcBef>
                <a:spcPts val="0"/>
              </a:spcBef>
              <a:spcAft>
                <a:spcPts val="0"/>
              </a:spcAft>
              <a:buNone/>
            </a:pPr>
            <a:r>
              <a:rPr lang="en"/>
              <a:t>    	return y;</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 main()</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	int a = 10, b = 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int m = max(a, 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cout &lt;&lt; "m is " &lt;&lt; m;</a:t>
            </a:r>
            <a:endParaRPr/>
          </a:p>
          <a:p>
            <a:pPr indent="0" lvl="0" marL="0" rtl="0" algn="l">
              <a:spcBef>
                <a:spcPts val="0"/>
              </a:spcBef>
              <a:spcAft>
                <a:spcPts val="0"/>
              </a:spcAft>
              <a:buNone/>
            </a:pPr>
            <a:r>
              <a:rPr lang="en"/>
              <a:t>	return 0;</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9"/>
          <p:cNvSpPr txBox="1"/>
          <p:nvPr/>
        </p:nvSpPr>
        <p:spPr>
          <a:xfrm>
            <a:off x="357450" y="1287288"/>
            <a:ext cx="4450500" cy="392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latin typeface="Golos Text"/>
                <a:ea typeface="Golos Text"/>
                <a:cs typeface="Golos Text"/>
                <a:sym typeface="Golos Text"/>
              </a:rPr>
              <a:t>In C++ pointers and references both are mechanisms used to deal with memory, memory address, and data in a program. </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Pointers are used to store the memory address of another variable whereas references are used to create an alias for an already existing variable.</a:t>
            </a:r>
            <a:endParaRPr>
              <a:latin typeface="Golos Text"/>
              <a:ea typeface="Golos Text"/>
              <a:cs typeface="Golos Text"/>
              <a:sym typeface="Golos Text"/>
            </a:endParaRPr>
          </a:p>
          <a:p>
            <a:pPr indent="0" lvl="0" marL="0" rtl="0" algn="l">
              <a:lnSpc>
                <a:spcPct val="115000"/>
              </a:lnSpc>
              <a:spcBef>
                <a:spcPts val="1200"/>
              </a:spcBef>
              <a:spcAft>
                <a:spcPts val="0"/>
              </a:spcAft>
              <a:buNone/>
            </a:pPr>
            <a:r>
              <a:t/>
            </a:r>
            <a:endParaRPr>
              <a:latin typeface="Golos Text"/>
              <a:ea typeface="Golos Text"/>
              <a:cs typeface="Golos Text"/>
              <a:sym typeface="Golos Text"/>
            </a:endParaRPr>
          </a:p>
          <a:p>
            <a:pPr indent="0" lvl="0" marL="0" rtl="0" algn="l">
              <a:lnSpc>
                <a:spcPct val="115000"/>
              </a:lnSpc>
              <a:spcBef>
                <a:spcPts val="0"/>
              </a:spcBef>
              <a:spcAft>
                <a:spcPts val="0"/>
              </a:spcAft>
              <a:buNone/>
            </a:pPr>
            <a:r>
              <a:rPr b="1" lang="en">
                <a:latin typeface="Golos Text"/>
                <a:ea typeface="Golos Text"/>
                <a:cs typeface="Golos Text"/>
                <a:sym typeface="Golos Text"/>
              </a:rPr>
              <a:t>Example:</a:t>
            </a:r>
            <a:br>
              <a:rPr b="1" lang="en">
                <a:latin typeface="Golos Text"/>
                <a:ea typeface="Golos Text"/>
                <a:cs typeface="Golos Text"/>
                <a:sym typeface="Golos Text"/>
              </a:rPr>
            </a:br>
            <a:endParaRPr b="1">
              <a:latin typeface="Golos Text"/>
              <a:ea typeface="Golos Text"/>
              <a:cs typeface="Golos Text"/>
              <a:sym typeface="Golos Text"/>
            </a:endParaRPr>
          </a:p>
          <a:p>
            <a:pPr indent="0" lvl="0" marL="0" rtl="0" algn="l">
              <a:lnSpc>
                <a:spcPct val="115000"/>
              </a:lnSpc>
              <a:spcBef>
                <a:spcPts val="0"/>
              </a:spcBef>
              <a:spcAft>
                <a:spcPts val="0"/>
              </a:spcAft>
              <a:buNone/>
            </a:pPr>
            <a:r>
              <a:rPr lang="en">
                <a:latin typeface="Golos Text"/>
                <a:ea typeface="Golos Text"/>
                <a:cs typeface="Golos Text"/>
                <a:sym typeface="Golos Text"/>
              </a:rPr>
              <a:t>int num = 10;</a:t>
            </a:r>
            <a:endParaRPr>
              <a:latin typeface="Golos Text"/>
              <a:ea typeface="Golos Text"/>
              <a:cs typeface="Golos Text"/>
              <a:sym typeface="Golos Text"/>
            </a:endParaRPr>
          </a:p>
          <a:p>
            <a:pPr indent="0" lvl="0" marL="0" rtl="0" algn="l">
              <a:lnSpc>
                <a:spcPct val="115000"/>
              </a:lnSpc>
              <a:spcBef>
                <a:spcPts val="0"/>
              </a:spcBef>
              <a:spcAft>
                <a:spcPts val="0"/>
              </a:spcAft>
              <a:buNone/>
            </a:pPr>
            <a:r>
              <a:rPr lang="en">
                <a:latin typeface="Golos Text"/>
                <a:ea typeface="Golos Text"/>
                <a:cs typeface="Golos Text"/>
                <a:sym typeface="Golos Text"/>
              </a:rPr>
              <a:t>int* ptr = &amp;num;</a:t>
            </a:r>
            <a:endParaRPr>
              <a:latin typeface="Golos Text"/>
              <a:ea typeface="Golos Text"/>
              <a:cs typeface="Golos Text"/>
              <a:sym typeface="Golos Text"/>
            </a:endParaRPr>
          </a:p>
          <a:p>
            <a:pPr indent="0" lvl="0" marL="0" rtl="0" algn="l">
              <a:lnSpc>
                <a:spcPct val="115000"/>
              </a:lnSpc>
              <a:spcBef>
                <a:spcPts val="0"/>
              </a:spcBef>
              <a:spcAft>
                <a:spcPts val="0"/>
              </a:spcAft>
              <a:buNone/>
            </a:pPr>
            <a:r>
              <a:rPr lang="en">
                <a:latin typeface="Golos Text"/>
                <a:ea typeface="Golos Text"/>
                <a:cs typeface="Golos Text"/>
                <a:sym typeface="Golos Text"/>
              </a:rPr>
              <a:t>std::cout &lt;&lt; *ptr;  // prints 10</a:t>
            </a:r>
            <a:endParaRPr>
              <a:latin typeface="Golos Text"/>
              <a:ea typeface="Golos Text"/>
              <a:cs typeface="Golos Text"/>
              <a:sym typeface="Golos Text"/>
            </a:endParaRPr>
          </a:p>
          <a:p>
            <a:pPr indent="0" lvl="0" marL="0" rtl="0" algn="l">
              <a:lnSpc>
                <a:spcPct val="115000"/>
              </a:lnSpc>
              <a:spcBef>
                <a:spcPts val="0"/>
              </a:spcBef>
              <a:spcAft>
                <a:spcPts val="0"/>
              </a:spcAft>
              <a:buNone/>
            </a:pPr>
            <a:r>
              <a:t/>
            </a:r>
            <a:endParaRPr>
              <a:latin typeface="Golos Text"/>
              <a:ea typeface="Golos Text"/>
              <a:cs typeface="Golos Text"/>
              <a:sym typeface="Golos Text"/>
            </a:endParaRPr>
          </a:p>
          <a:p>
            <a:pPr indent="0" lvl="0" marL="0" rtl="0" algn="l">
              <a:lnSpc>
                <a:spcPct val="115000"/>
              </a:lnSpc>
              <a:spcBef>
                <a:spcPts val="0"/>
              </a:spcBef>
              <a:spcAft>
                <a:spcPts val="0"/>
              </a:spcAft>
              <a:buNone/>
            </a:pPr>
            <a:r>
              <a:t/>
            </a:r>
            <a:endParaRPr>
              <a:latin typeface="Golos Text"/>
              <a:ea typeface="Golos Text"/>
              <a:cs typeface="Golos Text"/>
              <a:sym typeface="Golos Text"/>
            </a:endParaRPr>
          </a:p>
        </p:txBody>
      </p:sp>
      <p:sp>
        <p:nvSpPr>
          <p:cNvPr id="600" name="Google Shape;600;p39"/>
          <p:cNvSpPr txBox="1"/>
          <p:nvPr/>
        </p:nvSpPr>
        <p:spPr>
          <a:xfrm>
            <a:off x="294100" y="4291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Golos Text Medium"/>
                <a:ea typeface="Golos Text Medium"/>
                <a:cs typeface="Golos Text Medium"/>
                <a:sym typeface="Golos Text Medium"/>
              </a:rPr>
              <a:t>Pointers in C++</a:t>
            </a:r>
            <a:endParaRPr sz="2400">
              <a:latin typeface="Golos Text Medium"/>
              <a:ea typeface="Golos Text Medium"/>
              <a:cs typeface="Golos Text Medium"/>
              <a:sym typeface="Golos Text Medium"/>
            </a:endParaRPr>
          </a:p>
        </p:txBody>
      </p:sp>
      <p:pic>
        <p:nvPicPr>
          <p:cNvPr descr="why c++ is so hard : r/ProgrammerHumor" id="601" name="Google Shape;601;p39"/>
          <p:cNvPicPr preferRelativeResize="0"/>
          <p:nvPr/>
        </p:nvPicPr>
        <p:blipFill>
          <a:blip r:embed="rId3">
            <a:alphaModFix/>
          </a:blip>
          <a:stretch>
            <a:fillRect/>
          </a:stretch>
        </p:blipFill>
        <p:spPr>
          <a:xfrm>
            <a:off x="6041575" y="188425"/>
            <a:ext cx="3154457" cy="4238625"/>
          </a:xfrm>
          <a:prstGeom prst="rect">
            <a:avLst/>
          </a:prstGeom>
          <a:noFill/>
          <a:ln>
            <a:noFill/>
          </a:ln>
        </p:spPr>
      </p:pic>
      <p:sp>
        <p:nvSpPr>
          <p:cNvPr id="602" name="Google Shape;602;p39"/>
          <p:cNvSpPr/>
          <p:nvPr/>
        </p:nvSpPr>
        <p:spPr>
          <a:xfrm>
            <a:off x="3387500" y="399247"/>
            <a:ext cx="1009800" cy="5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603" name="Google Shape;603;p39"/>
          <p:cNvSpPr/>
          <p:nvPr/>
        </p:nvSpPr>
        <p:spPr>
          <a:xfrm>
            <a:off x="4383855" y="399247"/>
            <a:ext cx="1009800" cy="55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9999"/>
              </a:solidFill>
              <a:highlight>
                <a:schemeClr val="lt1"/>
              </a:highlight>
              <a:latin typeface="Golos Text"/>
              <a:ea typeface="Golos Text"/>
              <a:cs typeface="Golos Text"/>
              <a:sym typeface="Golos Tex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0"/>
          <p:cNvSpPr txBox="1"/>
          <p:nvPr>
            <p:ph type="title"/>
          </p:nvPr>
        </p:nvSpPr>
        <p:spPr>
          <a:xfrm>
            <a:off x="635975" y="31812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C++ for DSA?</a:t>
            </a:r>
            <a:endParaRPr/>
          </a:p>
        </p:txBody>
      </p:sp>
      <p:sp>
        <p:nvSpPr>
          <p:cNvPr id="609" name="Google Shape;609;p40"/>
          <p:cNvSpPr txBox="1"/>
          <p:nvPr>
            <p:ph idx="1" type="body"/>
          </p:nvPr>
        </p:nvSpPr>
        <p:spPr>
          <a:xfrm>
            <a:off x="715100" y="1114975"/>
            <a:ext cx="80766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00000"/>
                </a:solidFill>
                <a:latin typeface="Arial"/>
                <a:ea typeface="Arial"/>
                <a:cs typeface="Arial"/>
                <a:sym typeface="Arial"/>
              </a:rPr>
              <a:t>Performance</a:t>
            </a:r>
            <a:r>
              <a:rPr lang="en" sz="1300">
                <a:solidFill>
                  <a:srgbClr val="000000"/>
                </a:solidFill>
                <a:latin typeface="Arial"/>
                <a:ea typeface="Arial"/>
                <a:cs typeface="Arial"/>
                <a:sym typeface="Arial"/>
              </a:rPr>
              <a:t>: C++ offers faster execution due to its proximity to hardware, making it an ideal choice for implementing complex data structures and algorithms where efficiency is key.</a:t>
            </a:r>
            <a:endParaRPr sz="1300">
              <a:solidFill>
                <a:srgbClr val="000000"/>
              </a:solidFill>
              <a:latin typeface="Arial"/>
              <a:ea typeface="Arial"/>
              <a:cs typeface="Arial"/>
              <a:sym typeface="Arial"/>
            </a:endParaRPr>
          </a:p>
          <a:p>
            <a:pPr indent="0" lvl="0" marL="0" rtl="0" algn="l">
              <a:spcBef>
                <a:spcPts val="1000"/>
              </a:spcBef>
              <a:spcAft>
                <a:spcPts val="0"/>
              </a:spcAft>
              <a:buNone/>
            </a:pPr>
            <a:r>
              <a:rPr b="1" lang="en" sz="1300">
                <a:solidFill>
                  <a:srgbClr val="000000"/>
                </a:solidFill>
                <a:latin typeface="Arial"/>
                <a:ea typeface="Arial"/>
                <a:cs typeface="Arial"/>
                <a:sym typeface="Arial"/>
              </a:rPr>
              <a:t>Memory Management</a:t>
            </a:r>
            <a:r>
              <a:rPr lang="en" sz="1300">
                <a:solidFill>
                  <a:srgbClr val="000000"/>
                </a:solidFill>
                <a:latin typeface="Arial"/>
                <a:ea typeface="Arial"/>
                <a:cs typeface="Arial"/>
                <a:sym typeface="Arial"/>
              </a:rPr>
              <a:t>: With features like pointers and dynamic memory allocation (</a:t>
            </a:r>
            <a:r>
              <a:rPr lang="en" sz="1300">
                <a:solidFill>
                  <a:srgbClr val="188038"/>
                </a:solidFill>
                <a:latin typeface="Roboto Mono"/>
                <a:ea typeface="Roboto Mono"/>
                <a:cs typeface="Roboto Mono"/>
                <a:sym typeface="Roboto Mono"/>
              </a:rPr>
              <a:t>new</a:t>
            </a:r>
            <a:r>
              <a:rPr lang="en" sz="1300">
                <a:solidFill>
                  <a:srgbClr val="000000"/>
                </a:solidFill>
                <a:latin typeface="Arial"/>
                <a:ea typeface="Arial"/>
                <a:cs typeface="Arial"/>
                <a:sym typeface="Arial"/>
              </a:rPr>
              <a:t> and </a:t>
            </a:r>
            <a:r>
              <a:rPr lang="en" sz="1300">
                <a:solidFill>
                  <a:srgbClr val="188038"/>
                </a:solidFill>
                <a:latin typeface="Roboto Mono"/>
                <a:ea typeface="Roboto Mono"/>
                <a:cs typeface="Roboto Mono"/>
                <a:sym typeface="Roboto Mono"/>
              </a:rPr>
              <a:t>delete</a:t>
            </a:r>
            <a:r>
              <a:rPr lang="en" sz="1300">
                <a:solidFill>
                  <a:srgbClr val="000000"/>
                </a:solidFill>
                <a:latin typeface="Arial"/>
                <a:ea typeface="Arial"/>
                <a:cs typeface="Arial"/>
                <a:sym typeface="Arial"/>
              </a:rPr>
              <a:t>), C++ provides fine-grained control over memory, which is crucial for optimizing data structure implementations.</a:t>
            </a:r>
            <a:endParaRPr sz="1300">
              <a:solidFill>
                <a:srgbClr val="000000"/>
              </a:solidFill>
              <a:latin typeface="Arial"/>
              <a:ea typeface="Arial"/>
              <a:cs typeface="Arial"/>
              <a:sym typeface="Arial"/>
            </a:endParaRPr>
          </a:p>
          <a:p>
            <a:pPr indent="0" lvl="0" marL="0" rtl="0" algn="l">
              <a:spcBef>
                <a:spcPts val="1000"/>
              </a:spcBef>
              <a:spcAft>
                <a:spcPts val="0"/>
              </a:spcAft>
              <a:buNone/>
            </a:pPr>
            <a:r>
              <a:rPr b="1" lang="en" sz="1300">
                <a:solidFill>
                  <a:srgbClr val="000000"/>
                </a:solidFill>
                <a:latin typeface="Arial"/>
                <a:ea typeface="Arial"/>
                <a:cs typeface="Arial"/>
                <a:sym typeface="Arial"/>
              </a:rPr>
              <a:t>Standard Template Library (STL)</a:t>
            </a:r>
            <a:r>
              <a:rPr lang="en" sz="1300">
                <a:solidFill>
                  <a:srgbClr val="000000"/>
                </a:solidFill>
                <a:latin typeface="Arial"/>
                <a:ea typeface="Arial"/>
                <a:cs typeface="Arial"/>
                <a:sym typeface="Arial"/>
              </a:rPr>
              <a:t>: C++ comes with a powerful Standard Template Library (STL) that includes pre-built data structures (like vectors, stacks, queues, maps) and algorithms (like sorting, searching), saving time and effort when implementing common solutions.</a:t>
            </a:r>
            <a:endParaRPr sz="1300">
              <a:solidFill>
                <a:srgbClr val="000000"/>
              </a:solidFill>
              <a:latin typeface="Arial"/>
              <a:ea typeface="Arial"/>
              <a:cs typeface="Arial"/>
              <a:sym typeface="Arial"/>
            </a:endParaRPr>
          </a:p>
          <a:p>
            <a:pPr indent="0" lvl="0" marL="0" rtl="0" algn="l">
              <a:spcBef>
                <a:spcPts val="1000"/>
              </a:spcBef>
              <a:spcAft>
                <a:spcPts val="0"/>
              </a:spcAft>
              <a:buNone/>
            </a:pPr>
            <a:r>
              <a:rPr b="1" lang="en" sz="1300">
                <a:solidFill>
                  <a:srgbClr val="000000"/>
                </a:solidFill>
                <a:latin typeface="Arial"/>
                <a:ea typeface="Arial"/>
                <a:cs typeface="Arial"/>
                <a:sym typeface="Arial"/>
              </a:rPr>
              <a:t>Object-Oriented Programming (OOP)</a:t>
            </a:r>
            <a:r>
              <a:rPr lang="en" sz="1300">
                <a:solidFill>
                  <a:srgbClr val="000000"/>
                </a:solidFill>
                <a:latin typeface="Arial"/>
                <a:ea typeface="Arial"/>
                <a:cs typeface="Arial"/>
                <a:sym typeface="Arial"/>
              </a:rPr>
              <a:t>: C++ combines the power of procedural and object-oriented programming, allowing you to model data structures effectively and design algorithms in a structured, maintainable way.</a:t>
            </a:r>
            <a:endParaRPr sz="1300">
              <a:solidFill>
                <a:srgbClr val="000000"/>
              </a:solidFill>
              <a:latin typeface="Arial"/>
              <a:ea typeface="Arial"/>
              <a:cs typeface="Arial"/>
              <a:sym typeface="Arial"/>
            </a:endParaRPr>
          </a:p>
          <a:p>
            <a:pPr indent="0" lvl="0" marL="0" rtl="0" algn="l">
              <a:spcBef>
                <a:spcPts val="1000"/>
              </a:spcBef>
              <a:spcAft>
                <a:spcPts val="0"/>
              </a:spcAft>
              <a:buNone/>
            </a:pPr>
            <a:r>
              <a:rPr b="1" lang="en" sz="1300">
                <a:solidFill>
                  <a:srgbClr val="000000"/>
                </a:solidFill>
                <a:latin typeface="Arial"/>
                <a:ea typeface="Arial"/>
                <a:cs typeface="Arial"/>
                <a:sym typeface="Arial"/>
              </a:rPr>
              <a:t>Widely Used in Competitive Programming</a:t>
            </a:r>
            <a:r>
              <a:rPr lang="en" sz="1300">
                <a:solidFill>
                  <a:srgbClr val="000000"/>
                </a:solidFill>
                <a:latin typeface="Arial"/>
                <a:ea typeface="Arial"/>
                <a:cs typeface="Arial"/>
                <a:sym typeface="Arial"/>
              </a:rPr>
              <a:t>: C++ is the preferred language in competitive programming due to its speed and STL, making it easier to solve problems involving data structures and algorithms quickly.</a:t>
            </a:r>
            <a:endParaRPr sz="1300">
              <a:solidFill>
                <a:srgbClr val="000000"/>
              </a:solidFill>
              <a:latin typeface="Arial"/>
              <a:ea typeface="Arial"/>
              <a:cs typeface="Arial"/>
              <a:sym typeface="Arial"/>
            </a:endParaRPr>
          </a:p>
          <a:p>
            <a:pPr indent="0" lvl="0" marL="0" rtl="0" algn="l">
              <a:spcBef>
                <a:spcPts val="1000"/>
              </a:spcBef>
              <a:spcAft>
                <a:spcPts val="1000"/>
              </a:spcAft>
              <a:buNone/>
            </a:pPr>
            <a:r>
              <a:t/>
            </a:r>
            <a:endParaRPr b="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1"/>
          <p:cNvSpPr txBox="1"/>
          <p:nvPr/>
        </p:nvSpPr>
        <p:spPr>
          <a:xfrm>
            <a:off x="2086688" y="367725"/>
            <a:ext cx="51783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latin typeface="Golos Text SemiBold"/>
                <a:ea typeface="Golos Text SemiBold"/>
                <a:cs typeface="Golos Text SemiBold"/>
                <a:sym typeface="Golos Text SemiBold"/>
              </a:rPr>
              <a:t>Classification of Data Structures:</a:t>
            </a:r>
            <a:endParaRPr>
              <a:latin typeface="Golos Text SemiBold"/>
              <a:ea typeface="Golos Text SemiBold"/>
              <a:cs typeface="Golos Text SemiBold"/>
              <a:sym typeface="Golos Text SemiBold"/>
            </a:endParaRPr>
          </a:p>
        </p:txBody>
      </p:sp>
      <p:pic>
        <p:nvPicPr>
          <p:cNvPr id="615" name="Google Shape;615;p41"/>
          <p:cNvPicPr preferRelativeResize="0"/>
          <p:nvPr/>
        </p:nvPicPr>
        <p:blipFill>
          <a:blip r:embed="rId3">
            <a:alphaModFix/>
          </a:blip>
          <a:stretch>
            <a:fillRect/>
          </a:stretch>
        </p:blipFill>
        <p:spPr>
          <a:xfrm>
            <a:off x="429150" y="1316475"/>
            <a:ext cx="8367774" cy="3764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2"/>
          <p:cNvSpPr txBox="1"/>
          <p:nvPr>
            <p:ph idx="1" type="body"/>
          </p:nvPr>
        </p:nvSpPr>
        <p:spPr>
          <a:xfrm>
            <a:off x="315850" y="-172675"/>
            <a:ext cx="9326100" cy="5770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 sz="2100">
                <a:solidFill>
                  <a:srgbClr val="000000"/>
                </a:solidFill>
                <a:latin typeface="Golos Text Medium"/>
                <a:ea typeface="Golos Text Medium"/>
                <a:cs typeface="Golos Text Medium"/>
                <a:sym typeface="Golos Text Medium"/>
              </a:rPr>
              <a:t>Classification of Data Structures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300">
                <a:solidFill>
                  <a:srgbClr val="000000"/>
                </a:solidFill>
              </a:rPr>
              <a:t>Importance:</a:t>
            </a:r>
            <a:r>
              <a:rPr lang="en" sz="1300">
                <a:solidFill>
                  <a:srgbClr val="000000"/>
                </a:solidFill>
                <a:latin typeface="Golos Text Medium"/>
                <a:ea typeface="Golos Text Medium"/>
                <a:cs typeface="Golos Text Medium"/>
                <a:sym typeface="Golos Text Medium"/>
              </a:rPr>
              <a:t> Key to solving problems efficiently, optimizing memory and time.</a:t>
            </a:r>
            <a:endParaRPr sz="1300">
              <a:solidFill>
                <a:srgbClr val="000000"/>
              </a:solidFill>
              <a:latin typeface="Golos Text Medium"/>
              <a:ea typeface="Golos Text Medium"/>
              <a:cs typeface="Golos Text Medium"/>
              <a:sym typeface="Golos Text Medium"/>
            </a:endParaRPr>
          </a:p>
          <a:p>
            <a:pPr indent="0" lvl="0" marL="0" rtl="0" algn="l">
              <a:spcBef>
                <a:spcPts val="1200"/>
              </a:spcBef>
              <a:spcAft>
                <a:spcPts val="0"/>
              </a:spcAft>
              <a:buNone/>
            </a:pPr>
            <a:r>
              <a:rPr b="1" lang="en" sz="1200" u="sng">
                <a:solidFill>
                  <a:srgbClr val="000000"/>
                </a:solidFill>
              </a:rPr>
              <a:t>Two Broad Classifications:</a:t>
            </a:r>
            <a:endParaRPr sz="1200" u="sng">
              <a:solidFill>
                <a:srgbClr val="000000"/>
              </a:solidFill>
              <a:latin typeface="Golos Text Medium"/>
              <a:ea typeface="Golos Text Medium"/>
              <a:cs typeface="Golos Text Medium"/>
              <a:sym typeface="Golos Text Medium"/>
            </a:endParaRPr>
          </a:p>
          <a:p>
            <a:pPr indent="0" lvl="0" marL="0" rtl="0" algn="l">
              <a:spcBef>
                <a:spcPts val="1200"/>
              </a:spcBef>
              <a:spcAft>
                <a:spcPts val="0"/>
              </a:spcAft>
              <a:buNone/>
            </a:pPr>
            <a:r>
              <a:rPr b="1" lang="en" sz="1200">
                <a:solidFill>
                  <a:srgbClr val="000000"/>
                </a:solidFill>
              </a:rPr>
              <a:t>Primitive Data Structures</a:t>
            </a:r>
            <a:r>
              <a:rPr lang="en" sz="1200">
                <a:solidFill>
                  <a:srgbClr val="000000"/>
                </a:solidFill>
                <a:latin typeface="Golos Text Medium"/>
                <a:ea typeface="Golos Text Medium"/>
                <a:cs typeface="Golos Text Medium"/>
                <a:sym typeface="Golos Text Medium"/>
              </a:rPr>
              <a:t>: Built-in types like int, float, char, etc.</a:t>
            </a:r>
            <a:endParaRPr sz="1200">
              <a:solidFill>
                <a:srgbClr val="000000"/>
              </a:solidFill>
              <a:latin typeface="Golos Text Medium"/>
              <a:ea typeface="Golos Text Medium"/>
              <a:cs typeface="Golos Text Medium"/>
              <a:sym typeface="Golos Text Medium"/>
            </a:endParaRPr>
          </a:p>
          <a:p>
            <a:pPr indent="0" lvl="0" marL="0" rtl="0" algn="l">
              <a:spcBef>
                <a:spcPts val="1200"/>
              </a:spcBef>
              <a:spcAft>
                <a:spcPts val="0"/>
              </a:spcAft>
              <a:buNone/>
            </a:pPr>
            <a:r>
              <a:rPr b="1" lang="en" sz="1200">
                <a:solidFill>
                  <a:srgbClr val="000000"/>
                </a:solidFill>
              </a:rPr>
              <a:t>Non-Primitive Data Structures:</a:t>
            </a:r>
            <a:r>
              <a:rPr lang="en" sz="1200">
                <a:solidFill>
                  <a:srgbClr val="000000"/>
                </a:solidFill>
                <a:latin typeface="Golos Text Medium"/>
                <a:ea typeface="Golos Text Medium"/>
                <a:cs typeface="Golos Text Medium"/>
                <a:sym typeface="Golos Text Medium"/>
              </a:rPr>
              <a:t> Advanced structures created using primitive types.</a:t>
            </a:r>
            <a:endParaRPr sz="1200">
              <a:solidFill>
                <a:srgbClr val="000000"/>
              </a:solidFill>
              <a:latin typeface="Golos Text Medium"/>
              <a:ea typeface="Golos Text Medium"/>
              <a:cs typeface="Golos Text Medium"/>
              <a:sym typeface="Golos Text Medium"/>
            </a:endParaRPr>
          </a:p>
          <a:p>
            <a:pPr indent="457200" lvl="0" marL="0" rtl="0" algn="l">
              <a:spcBef>
                <a:spcPts val="1200"/>
              </a:spcBef>
              <a:spcAft>
                <a:spcPts val="0"/>
              </a:spcAft>
              <a:buNone/>
            </a:pPr>
            <a:r>
              <a:rPr b="1" lang="en" sz="1200">
                <a:solidFill>
                  <a:srgbClr val="000000"/>
                </a:solidFill>
              </a:rPr>
              <a:t>Linear Data Structures:</a:t>
            </a:r>
            <a:r>
              <a:rPr lang="en" sz="1200">
                <a:solidFill>
                  <a:srgbClr val="000000"/>
                </a:solidFill>
                <a:latin typeface="Golos Text Medium"/>
                <a:ea typeface="Golos Text Medium"/>
                <a:cs typeface="Golos Text Medium"/>
                <a:sym typeface="Golos Text Medium"/>
              </a:rPr>
              <a:t> Data elements are arranged in a sequential order.</a:t>
            </a:r>
            <a:endParaRPr sz="1200">
              <a:solidFill>
                <a:srgbClr val="000000"/>
              </a:solidFill>
              <a:latin typeface="Golos Text Medium"/>
              <a:ea typeface="Golos Text Medium"/>
              <a:cs typeface="Golos Text Medium"/>
              <a:sym typeface="Golos Text Medium"/>
            </a:endParaRPr>
          </a:p>
          <a:p>
            <a:pPr indent="0" lvl="0" marL="0" rtl="0" algn="l">
              <a:spcBef>
                <a:spcPts val="1200"/>
              </a:spcBef>
              <a:spcAft>
                <a:spcPts val="0"/>
              </a:spcAft>
              <a:buNone/>
            </a:pPr>
            <a:r>
              <a:rPr lang="en" sz="1200">
                <a:solidFill>
                  <a:srgbClr val="000000"/>
                </a:solidFill>
                <a:latin typeface="Golos Text Medium"/>
                <a:ea typeface="Golos Text Medium"/>
                <a:cs typeface="Golos Text Medium"/>
                <a:sym typeface="Golos Text Medium"/>
              </a:rPr>
              <a:t>	Examples: Arrays, Linked Lists, Stacks, Queues.</a:t>
            </a:r>
            <a:endParaRPr sz="1200">
              <a:solidFill>
                <a:srgbClr val="000000"/>
              </a:solidFill>
              <a:latin typeface="Golos Text Medium"/>
              <a:ea typeface="Golos Text Medium"/>
              <a:cs typeface="Golos Text Medium"/>
              <a:sym typeface="Golos Text Medium"/>
            </a:endParaRPr>
          </a:p>
          <a:p>
            <a:pPr indent="457200" lvl="0" marL="0" rtl="0" algn="l">
              <a:spcBef>
                <a:spcPts val="1200"/>
              </a:spcBef>
              <a:spcAft>
                <a:spcPts val="0"/>
              </a:spcAft>
              <a:buNone/>
            </a:pPr>
            <a:r>
              <a:rPr b="1" lang="en" sz="1200">
                <a:solidFill>
                  <a:srgbClr val="000000"/>
                </a:solidFill>
              </a:rPr>
              <a:t>Non-Linear Data Structures:</a:t>
            </a:r>
            <a:r>
              <a:rPr lang="en" sz="1200">
                <a:solidFill>
                  <a:srgbClr val="000000"/>
                </a:solidFill>
                <a:latin typeface="Golos Text Medium"/>
                <a:ea typeface="Golos Text Medium"/>
                <a:cs typeface="Golos Text Medium"/>
                <a:sym typeface="Golos Text Medium"/>
              </a:rPr>
              <a:t> Data elements are arranged hierarchically, not in sequence.</a:t>
            </a:r>
            <a:endParaRPr sz="1200">
              <a:solidFill>
                <a:srgbClr val="000000"/>
              </a:solidFill>
              <a:latin typeface="Golos Text Medium"/>
              <a:ea typeface="Golos Text Medium"/>
              <a:cs typeface="Golos Text Medium"/>
              <a:sym typeface="Golos Text Medium"/>
            </a:endParaRPr>
          </a:p>
          <a:p>
            <a:pPr indent="0" lvl="0" marL="0" rtl="0" algn="l">
              <a:spcBef>
                <a:spcPts val="1200"/>
              </a:spcBef>
              <a:spcAft>
                <a:spcPts val="0"/>
              </a:spcAft>
              <a:buNone/>
            </a:pPr>
            <a:r>
              <a:rPr lang="en" sz="1200">
                <a:solidFill>
                  <a:srgbClr val="000000"/>
                </a:solidFill>
                <a:latin typeface="Golos Text Medium"/>
                <a:ea typeface="Golos Text Medium"/>
                <a:cs typeface="Golos Text Medium"/>
                <a:sym typeface="Golos Text Medium"/>
              </a:rPr>
              <a:t>	Examples: Trees, Graphs.</a:t>
            </a:r>
            <a:endParaRPr sz="1200">
              <a:solidFill>
                <a:srgbClr val="000000"/>
              </a:solidFill>
              <a:latin typeface="Golos Text Medium"/>
              <a:ea typeface="Golos Text Medium"/>
              <a:cs typeface="Golos Text Medium"/>
              <a:sym typeface="Golos Text Medium"/>
            </a:endParaRPr>
          </a:p>
          <a:p>
            <a:pPr indent="457200" lvl="0" marL="0" rtl="0" algn="l">
              <a:spcBef>
                <a:spcPts val="1200"/>
              </a:spcBef>
              <a:spcAft>
                <a:spcPts val="0"/>
              </a:spcAft>
              <a:buNone/>
            </a:pPr>
            <a:r>
              <a:rPr b="1" lang="en" sz="1200">
                <a:solidFill>
                  <a:srgbClr val="000000"/>
                </a:solidFill>
              </a:rPr>
              <a:t>Static Data Structures:</a:t>
            </a:r>
            <a:r>
              <a:rPr lang="en" sz="1200">
                <a:solidFill>
                  <a:srgbClr val="000000"/>
                </a:solidFill>
                <a:latin typeface="Golos Text Medium"/>
                <a:ea typeface="Golos Text Medium"/>
                <a:cs typeface="Golos Text Medium"/>
                <a:sym typeface="Golos Text Medium"/>
              </a:rPr>
              <a:t> Fixed in size, allocated during compile-time.</a:t>
            </a:r>
            <a:endParaRPr sz="1200">
              <a:solidFill>
                <a:srgbClr val="000000"/>
              </a:solidFill>
              <a:latin typeface="Golos Text Medium"/>
              <a:ea typeface="Golos Text Medium"/>
              <a:cs typeface="Golos Text Medium"/>
              <a:sym typeface="Golos Text Medium"/>
            </a:endParaRPr>
          </a:p>
          <a:p>
            <a:pPr indent="0" lvl="0" marL="0" rtl="0" algn="l">
              <a:spcBef>
                <a:spcPts val="1200"/>
              </a:spcBef>
              <a:spcAft>
                <a:spcPts val="0"/>
              </a:spcAft>
              <a:buNone/>
            </a:pPr>
            <a:r>
              <a:rPr lang="en" sz="1200">
                <a:solidFill>
                  <a:srgbClr val="000000"/>
                </a:solidFill>
                <a:latin typeface="Golos Text Medium"/>
                <a:ea typeface="Golos Text Medium"/>
                <a:cs typeface="Golos Text Medium"/>
                <a:sym typeface="Golos Text Medium"/>
              </a:rPr>
              <a:t>	Example: Arrays.</a:t>
            </a:r>
            <a:endParaRPr sz="1200">
              <a:solidFill>
                <a:srgbClr val="000000"/>
              </a:solidFill>
              <a:latin typeface="Golos Text Medium"/>
              <a:ea typeface="Golos Text Medium"/>
              <a:cs typeface="Golos Text Medium"/>
              <a:sym typeface="Golos Text Medium"/>
            </a:endParaRPr>
          </a:p>
          <a:p>
            <a:pPr indent="457200" lvl="0" marL="0" rtl="0" algn="l">
              <a:spcBef>
                <a:spcPts val="1200"/>
              </a:spcBef>
              <a:spcAft>
                <a:spcPts val="0"/>
              </a:spcAft>
              <a:buNone/>
            </a:pPr>
            <a:r>
              <a:rPr b="1" lang="en" sz="1200">
                <a:solidFill>
                  <a:srgbClr val="000000"/>
                </a:solidFill>
              </a:rPr>
              <a:t>Dynamic Data Structures:</a:t>
            </a:r>
            <a:r>
              <a:rPr lang="en" sz="1200">
                <a:solidFill>
                  <a:srgbClr val="000000"/>
                </a:solidFill>
                <a:latin typeface="Golos Text Medium"/>
                <a:ea typeface="Golos Text Medium"/>
                <a:cs typeface="Golos Text Medium"/>
                <a:sym typeface="Golos Text Medium"/>
              </a:rPr>
              <a:t> Can grow or shrink during runtime.</a:t>
            </a:r>
            <a:endParaRPr sz="1200">
              <a:solidFill>
                <a:srgbClr val="000000"/>
              </a:solidFill>
              <a:latin typeface="Golos Text Medium"/>
              <a:ea typeface="Golos Text Medium"/>
              <a:cs typeface="Golos Text Medium"/>
              <a:sym typeface="Golos Text Medium"/>
            </a:endParaRPr>
          </a:p>
          <a:p>
            <a:pPr indent="0" lvl="0" marL="0" rtl="0" algn="l">
              <a:spcBef>
                <a:spcPts val="1200"/>
              </a:spcBef>
              <a:spcAft>
                <a:spcPts val="0"/>
              </a:spcAft>
              <a:buNone/>
            </a:pPr>
            <a:r>
              <a:rPr b="1" lang="en" sz="1200">
                <a:solidFill>
                  <a:srgbClr val="000000"/>
                </a:solidFill>
              </a:rPr>
              <a:t>	Examples: </a:t>
            </a:r>
            <a:r>
              <a:rPr lang="en" sz="1200">
                <a:solidFill>
                  <a:srgbClr val="000000"/>
                </a:solidFill>
                <a:latin typeface="Golos Text Medium"/>
                <a:ea typeface="Golos Text Medium"/>
                <a:cs typeface="Golos Text Medium"/>
                <a:sym typeface="Golos Text Medium"/>
              </a:rPr>
              <a:t>Linked Lists, Trees, Graphs.</a:t>
            </a:r>
            <a:endParaRPr sz="1200">
              <a:solidFill>
                <a:srgbClr val="000000"/>
              </a:solidFill>
              <a:latin typeface="Golos Text Medium"/>
              <a:ea typeface="Golos Text Medium"/>
              <a:cs typeface="Golos Text Medium"/>
              <a:sym typeface="Golos Text Medium"/>
            </a:endParaRPr>
          </a:p>
          <a:p>
            <a:pPr indent="0" lvl="0" marL="0" rtl="0" algn="l">
              <a:spcBef>
                <a:spcPts val="1200"/>
              </a:spcBef>
              <a:spcAft>
                <a:spcPts val="1000"/>
              </a:spcAft>
              <a:buNone/>
            </a:pPr>
            <a:r>
              <a:t/>
            </a:r>
            <a:endParaRPr sz="1200">
              <a:solidFill>
                <a:srgbClr val="000000"/>
              </a:solidFill>
              <a:latin typeface="Golos Text Medium"/>
              <a:ea typeface="Golos Text Medium"/>
              <a:cs typeface="Golos Text Medium"/>
              <a:sym typeface="Golos Tex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3"/>
          <p:cNvSpPr txBox="1"/>
          <p:nvPr>
            <p:ph idx="1" type="body"/>
          </p:nvPr>
        </p:nvSpPr>
        <p:spPr>
          <a:xfrm>
            <a:off x="315850" y="78875"/>
            <a:ext cx="8781000" cy="5770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2200">
                <a:solidFill>
                  <a:srgbClr val="000000"/>
                </a:solidFill>
              </a:rPr>
              <a:t>Primitive Data Type:</a:t>
            </a:r>
            <a:endParaRPr>
              <a:solidFill>
                <a:srgbClr val="000000"/>
              </a:solidFill>
              <a:latin typeface="Golos Text Medium"/>
              <a:ea typeface="Golos Text Medium"/>
              <a:cs typeface="Golos Text Medium"/>
              <a:sym typeface="Golos Text Medium"/>
            </a:endParaRPr>
          </a:p>
          <a:p>
            <a:pPr indent="-317500" lvl="0" marL="457200" rtl="0" algn="l">
              <a:spcBef>
                <a:spcPts val="1200"/>
              </a:spcBef>
              <a:spcAft>
                <a:spcPts val="0"/>
              </a:spcAft>
              <a:buClr>
                <a:srgbClr val="000000"/>
              </a:buClr>
              <a:buSzPts val="1400"/>
              <a:buFont typeface="Arial"/>
              <a:buChar char="●"/>
            </a:pPr>
            <a:r>
              <a:rPr b="1" lang="en">
                <a:solidFill>
                  <a:srgbClr val="000000"/>
                </a:solidFill>
              </a:rPr>
              <a:t>Integer</a:t>
            </a:r>
            <a:r>
              <a:rPr lang="en">
                <a:solidFill>
                  <a:srgbClr val="000000"/>
                </a:solidFill>
                <a:latin typeface="Golos Text Medium"/>
                <a:ea typeface="Golos Text Medium"/>
                <a:cs typeface="Golos Text Medium"/>
                <a:sym typeface="Golos Text Medium"/>
              </a:rPr>
              <a:t>: The keyword used for integer data types is int. Integers typically require 4 bytes of memory space and range from -2147483648 to 2147483647.  </a:t>
            </a: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Clr>
                <a:srgbClr val="000000"/>
              </a:buClr>
              <a:buSzPts val="1400"/>
              <a:buFont typeface="Arial"/>
              <a:buChar char="●"/>
            </a:pPr>
            <a:r>
              <a:rPr b="1" lang="en">
                <a:solidFill>
                  <a:srgbClr val="000000"/>
                </a:solidFill>
              </a:rPr>
              <a:t>Character</a:t>
            </a:r>
            <a:r>
              <a:rPr lang="en">
                <a:solidFill>
                  <a:srgbClr val="000000"/>
                </a:solidFill>
                <a:latin typeface="Golos Text Medium"/>
                <a:ea typeface="Golos Text Medium"/>
                <a:cs typeface="Golos Text Medium"/>
                <a:sym typeface="Golos Text Medium"/>
              </a:rPr>
              <a:t>: Character data type is used for storing characters. The keyword used for the character data type is char. Characters typically require 1 byte of memory space and range from -128 to 127 or 0 to 255.  </a:t>
            </a: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Clr>
                <a:srgbClr val="000000"/>
              </a:buClr>
              <a:buSzPts val="1400"/>
              <a:buFont typeface="Arial"/>
              <a:buChar char="●"/>
            </a:pPr>
            <a:r>
              <a:rPr b="1" lang="en">
                <a:solidFill>
                  <a:srgbClr val="000000"/>
                </a:solidFill>
              </a:rPr>
              <a:t>Boolean</a:t>
            </a:r>
            <a:r>
              <a:rPr lang="en">
                <a:solidFill>
                  <a:srgbClr val="000000"/>
                </a:solidFill>
                <a:latin typeface="Golos Text Medium"/>
                <a:ea typeface="Golos Text Medium"/>
                <a:cs typeface="Golos Text Medium"/>
                <a:sym typeface="Golos Text Medium"/>
              </a:rPr>
              <a:t>: Boolean data type is used for storing Boolean or logical values. A Boolean variable can store either </a:t>
            </a:r>
            <a:r>
              <a:rPr i="1" lang="en">
                <a:solidFill>
                  <a:srgbClr val="000000"/>
                </a:solidFill>
                <a:latin typeface="Golos Text Medium"/>
                <a:ea typeface="Golos Text Medium"/>
                <a:cs typeface="Golos Text Medium"/>
                <a:sym typeface="Golos Text Medium"/>
              </a:rPr>
              <a:t>true </a:t>
            </a:r>
            <a:r>
              <a:rPr lang="en">
                <a:solidFill>
                  <a:srgbClr val="000000"/>
                </a:solidFill>
                <a:latin typeface="Golos Text Medium"/>
                <a:ea typeface="Golos Text Medium"/>
                <a:cs typeface="Golos Text Medium"/>
                <a:sym typeface="Golos Text Medium"/>
              </a:rPr>
              <a:t>or </a:t>
            </a:r>
            <a:r>
              <a:rPr i="1" lang="en">
                <a:solidFill>
                  <a:srgbClr val="000000"/>
                </a:solidFill>
                <a:latin typeface="Golos Text Medium"/>
                <a:ea typeface="Golos Text Medium"/>
                <a:cs typeface="Golos Text Medium"/>
                <a:sym typeface="Golos Text Medium"/>
              </a:rPr>
              <a:t>false</a:t>
            </a:r>
            <a:r>
              <a:rPr lang="en">
                <a:solidFill>
                  <a:srgbClr val="000000"/>
                </a:solidFill>
                <a:latin typeface="Golos Text Medium"/>
                <a:ea typeface="Golos Text Medium"/>
                <a:cs typeface="Golos Text Medium"/>
                <a:sym typeface="Golos Text Medium"/>
              </a:rPr>
              <a:t>. The keyword used for the Boolean data type is bool. </a:t>
            </a: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Clr>
                <a:srgbClr val="000000"/>
              </a:buClr>
              <a:buSzPts val="1400"/>
              <a:buFont typeface="Arial"/>
              <a:buChar char="●"/>
            </a:pPr>
            <a:r>
              <a:rPr b="1" lang="en">
                <a:solidFill>
                  <a:srgbClr val="000000"/>
                </a:solidFill>
              </a:rPr>
              <a:t>Floating Point: </a:t>
            </a:r>
            <a:r>
              <a:rPr lang="en">
                <a:solidFill>
                  <a:srgbClr val="000000"/>
                </a:solidFill>
                <a:latin typeface="Golos Text Medium"/>
                <a:ea typeface="Golos Text Medium"/>
                <a:cs typeface="Golos Text Medium"/>
                <a:sym typeface="Golos Text Medium"/>
              </a:rPr>
              <a:t>Floating Point data type is used for storing single-precision floating-point values or decimal values. The keyword used for the floating-point data type is float. Float variables typically require 4 bytes of memory space. </a:t>
            </a: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Clr>
                <a:srgbClr val="000000"/>
              </a:buClr>
              <a:buSzPts val="1400"/>
              <a:buFont typeface="Arial"/>
              <a:buChar char="●"/>
            </a:pPr>
            <a:r>
              <a:rPr b="1" lang="en">
                <a:solidFill>
                  <a:srgbClr val="000000"/>
                </a:solidFill>
              </a:rPr>
              <a:t>Double Floating Point</a:t>
            </a:r>
            <a:r>
              <a:rPr lang="en">
                <a:solidFill>
                  <a:srgbClr val="000000"/>
                </a:solidFill>
                <a:latin typeface="Golos Text Medium"/>
                <a:ea typeface="Golos Text Medium"/>
                <a:cs typeface="Golos Text Medium"/>
                <a:sym typeface="Golos Text Medium"/>
              </a:rPr>
              <a:t>: Double Floating Point data type is used for storing double-precision floating-point values or decimal values. The keyword used for the double floating-point data type is double. Double variables typically require 8 bytes of memory space. </a:t>
            </a:r>
            <a:endParaRPr>
              <a:solidFill>
                <a:srgbClr val="000000"/>
              </a:solidFill>
              <a:latin typeface="Golos Text Medium"/>
              <a:ea typeface="Golos Text Medium"/>
              <a:cs typeface="Golos Text Medium"/>
              <a:sym typeface="Golos Text Medium"/>
            </a:endParaRPr>
          </a:p>
          <a:p>
            <a:pPr indent="-317500" lvl="0" marL="457200" rtl="0" algn="l">
              <a:spcBef>
                <a:spcPts val="0"/>
              </a:spcBef>
              <a:spcAft>
                <a:spcPts val="0"/>
              </a:spcAft>
              <a:buClr>
                <a:srgbClr val="000000"/>
              </a:buClr>
              <a:buSzPts val="1400"/>
              <a:buFont typeface="Arial"/>
              <a:buChar char="●"/>
            </a:pPr>
            <a:r>
              <a:rPr b="1" lang="en">
                <a:solidFill>
                  <a:srgbClr val="000000"/>
                </a:solidFill>
              </a:rPr>
              <a:t>void</a:t>
            </a:r>
            <a:r>
              <a:rPr lang="en">
                <a:solidFill>
                  <a:srgbClr val="000000"/>
                </a:solidFill>
                <a:latin typeface="Golos Text Medium"/>
                <a:ea typeface="Golos Text Medium"/>
                <a:cs typeface="Golos Text Medium"/>
                <a:sym typeface="Golos Text Medium"/>
              </a:rPr>
              <a:t>: Void means without any value. void data type represents a valueless entity. A void data type is used for those function which does not return a value.</a:t>
            </a:r>
            <a:endParaRPr>
              <a:solidFill>
                <a:srgbClr val="000000"/>
              </a:solidFill>
              <a:latin typeface="Golos Text Medium"/>
              <a:ea typeface="Golos Text Medium"/>
              <a:cs typeface="Golos Text Medium"/>
              <a:sym typeface="Golos Text Medium"/>
            </a:endParaRPr>
          </a:p>
          <a:p>
            <a:pPr indent="0" lvl="0" marL="0" rtl="0" algn="l">
              <a:spcBef>
                <a:spcPts val="1200"/>
              </a:spcBef>
              <a:spcAft>
                <a:spcPts val="1000"/>
              </a:spcAft>
              <a:buNone/>
            </a:pPr>
            <a:r>
              <a:t/>
            </a:r>
            <a:endParaRPr>
              <a:solidFill>
                <a:srgbClr val="000000"/>
              </a:solidFill>
              <a:latin typeface="Golos Text Medium"/>
              <a:ea typeface="Golos Text Medium"/>
              <a:cs typeface="Golos Text Medium"/>
              <a:sym typeface="Golos Text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44"/>
          <p:cNvPicPr preferRelativeResize="0"/>
          <p:nvPr/>
        </p:nvPicPr>
        <p:blipFill>
          <a:blip r:embed="rId3">
            <a:alphaModFix/>
          </a:blip>
          <a:stretch>
            <a:fillRect/>
          </a:stretch>
        </p:blipFill>
        <p:spPr>
          <a:xfrm>
            <a:off x="1109525" y="635125"/>
            <a:ext cx="6858000" cy="3752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Arrays</a:t>
            </a:r>
            <a:endParaRPr/>
          </a:p>
        </p:txBody>
      </p:sp>
      <p:pic>
        <p:nvPicPr>
          <p:cNvPr descr="1d array" id="636" name="Google Shape;636;p45"/>
          <p:cNvPicPr preferRelativeResize="0"/>
          <p:nvPr/>
        </p:nvPicPr>
        <p:blipFill>
          <a:blip r:embed="rId3">
            <a:alphaModFix/>
          </a:blip>
          <a:stretch>
            <a:fillRect/>
          </a:stretch>
        </p:blipFill>
        <p:spPr>
          <a:xfrm>
            <a:off x="772300" y="3094675"/>
            <a:ext cx="4962525" cy="390525"/>
          </a:xfrm>
          <a:prstGeom prst="rect">
            <a:avLst/>
          </a:prstGeom>
          <a:noFill/>
          <a:ln>
            <a:noFill/>
          </a:ln>
        </p:spPr>
      </p:pic>
      <p:sp>
        <p:nvSpPr>
          <p:cNvPr id="637" name="Google Shape;637;p45"/>
          <p:cNvSpPr txBox="1"/>
          <p:nvPr/>
        </p:nvSpPr>
        <p:spPr>
          <a:xfrm>
            <a:off x="772300" y="673125"/>
            <a:ext cx="6159000" cy="3318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a:t>A linear array or a one-dimensional array is the simplest type of data structure. It is a list of a finite number, n, of data elements of a similar type. These elements are represented by a set of consecutive numbers respectively. If A is the array name, then the array elements are represented as any of the following notations.</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Arrays</a:t>
            </a:r>
            <a:endParaRPr/>
          </a:p>
        </p:txBody>
      </p:sp>
      <p:sp>
        <p:nvSpPr>
          <p:cNvPr id="643" name="Google Shape;643;p46"/>
          <p:cNvSpPr txBox="1"/>
          <p:nvPr/>
        </p:nvSpPr>
        <p:spPr>
          <a:xfrm>
            <a:off x="737075" y="1000875"/>
            <a:ext cx="6159000" cy="114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a:t>A two-dimensional array is a collection of similar data elements where each element is referenced by two subscripts.</a:t>
            </a:r>
            <a:endParaRPr/>
          </a:p>
        </p:txBody>
      </p:sp>
      <p:pic>
        <p:nvPicPr>
          <p:cNvPr descr="2d array" id="644" name="Google Shape;644;p46"/>
          <p:cNvPicPr preferRelativeResize="0"/>
          <p:nvPr/>
        </p:nvPicPr>
        <p:blipFill>
          <a:blip r:embed="rId3">
            <a:alphaModFix/>
          </a:blip>
          <a:stretch>
            <a:fillRect/>
          </a:stretch>
        </p:blipFill>
        <p:spPr>
          <a:xfrm>
            <a:off x="882850" y="2083175"/>
            <a:ext cx="6159000" cy="23761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Characteristics of Array:</a:t>
            </a:r>
            <a:endParaRPr/>
          </a:p>
        </p:txBody>
      </p:sp>
      <p:sp>
        <p:nvSpPr>
          <p:cNvPr id="650" name="Google Shape;650;p47"/>
          <p:cNvSpPr txBox="1"/>
          <p:nvPr/>
        </p:nvSpPr>
        <p:spPr>
          <a:xfrm>
            <a:off x="749475" y="1280025"/>
            <a:ext cx="6159000" cy="31386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1200"/>
              </a:spcBef>
              <a:spcAft>
                <a:spcPts val="0"/>
              </a:spcAft>
              <a:buSzPts val="1400"/>
              <a:buFont typeface="Golos Text"/>
              <a:buAutoNum type="arabicPeriod"/>
            </a:pPr>
            <a:r>
              <a:rPr lang="en">
                <a:latin typeface="Golos Text"/>
                <a:ea typeface="Golos Text"/>
                <a:cs typeface="Golos Text"/>
                <a:sym typeface="Golos Text"/>
              </a:rPr>
              <a:t>Fixed size, defined at the time of declaration.</a:t>
            </a:r>
            <a:br>
              <a:rPr lang="en">
                <a:latin typeface="Golos Text"/>
                <a:ea typeface="Golos Text"/>
                <a:cs typeface="Golos Text"/>
                <a:sym typeface="Golos Text"/>
              </a:rPr>
            </a:b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Font typeface="Golos Text"/>
              <a:buAutoNum type="arabicPeriod"/>
            </a:pPr>
            <a:r>
              <a:rPr lang="en">
                <a:latin typeface="Golos Text"/>
                <a:ea typeface="Golos Text"/>
                <a:cs typeface="Golos Text"/>
                <a:sym typeface="Golos Text"/>
              </a:rPr>
              <a:t>Elements are indexed starting from 0.</a:t>
            </a:r>
            <a:br>
              <a:rPr lang="en">
                <a:latin typeface="Golos Text"/>
                <a:ea typeface="Golos Text"/>
                <a:cs typeface="Golos Text"/>
                <a:sym typeface="Golos Text"/>
              </a:rPr>
            </a:br>
            <a:endParaRPr>
              <a:latin typeface="Golos Text"/>
              <a:ea typeface="Golos Text"/>
              <a:cs typeface="Golos Text"/>
              <a:sym typeface="Golos Text"/>
            </a:endParaRPr>
          </a:p>
          <a:p>
            <a:pPr indent="-317500" lvl="0" marL="457200" rtl="0" algn="l">
              <a:lnSpc>
                <a:spcPct val="115000"/>
              </a:lnSpc>
              <a:spcBef>
                <a:spcPts val="0"/>
              </a:spcBef>
              <a:spcAft>
                <a:spcPts val="0"/>
              </a:spcAft>
              <a:buSzPts val="1400"/>
              <a:buFont typeface="Golos Text"/>
              <a:buAutoNum type="arabicPeriod"/>
            </a:pPr>
            <a:r>
              <a:rPr lang="en">
                <a:latin typeface="Golos Text"/>
                <a:ea typeface="Golos Text"/>
                <a:cs typeface="Golos Text"/>
                <a:sym typeface="Golos Text"/>
              </a:rPr>
              <a:t>Random access to elements via index.</a:t>
            </a:r>
            <a:endParaRPr>
              <a:latin typeface="Golos Text"/>
              <a:ea typeface="Golos Text"/>
              <a:cs typeface="Golos Text"/>
              <a:sym typeface="Golos Text"/>
            </a:endParaRPr>
          </a:p>
          <a:p>
            <a:pPr indent="0" lvl="0" marL="0" rtl="0" algn="l">
              <a:lnSpc>
                <a:spcPct val="115000"/>
              </a:lnSpc>
              <a:spcBef>
                <a:spcPts val="1200"/>
              </a:spcBef>
              <a:spcAft>
                <a:spcPts val="0"/>
              </a:spcAft>
              <a:buNone/>
            </a:pPr>
            <a:br>
              <a:rPr lang="en">
                <a:latin typeface="Golos Text"/>
                <a:ea typeface="Golos Text"/>
                <a:cs typeface="Golos Text"/>
                <a:sym typeface="Golos Text"/>
              </a:rPr>
            </a:br>
            <a:r>
              <a:rPr b="1" lang="en">
                <a:latin typeface="Golos Text"/>
                <a:ea typeface="Golos Text"/>
                <a:cs typeface="Golos Text"/>
                <a:sym typeface="Golos Text"/>
              </a:rPr>
              <a:t>Syntax</a:t>
            </a:r>
            <a:endParaRPr b="1">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int arr[5] = {10, 20, 30, 40, 50};  // Array initialization</a:t>
            </a:r>
            <a:endParaRPr>
              <a:latin typeface="Golos Text"/>
              <a:ea typeface="Golos Text"/>
              <a:cs typeface="Golos Text"/>
              <a:sym typeface="Golos Text"/>
            </a:endParaRPr>
          </a:p>
          <a:p>
            <a:pPr indent="0" lvl="0" marL="0" rtl="0" algn="l">
              <a:lnSpc>
                <a:spcPct val="115000"/>
              </a:lnSpc>
              <a:spcBef>
                <a:spcPts val="1200"/>
              </a:spcBef>
              <a:spcAft>
                <a:spcPts val="1200"/>
              </a:spcAft>
              <a:buNone/>
            </a:pPr>
            <a:r>
              <a:rPr lang="en">
                <a:latin typeface="Golos Text"/>
                <a:ea typeface="Golos Text"/>
                <a:cs typeface="Golos Text"/>
                <a:sym typeface="Golos Text"/>
              </a:rPr>
              <a:t>std::cout &lt;&lt; arr[0];  // Accesses the first element, prints 10</a:t>
            </a:r>
            <a:endParaRPr>
              <a:latin typeface="Golos Text"/>
              <a:ea typeface="Golos Text"/>
              <a:cs typeface="Golos Text"/>
              <a:sym typeface="Golos Tex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nvSpPr>
        <p:spPr>
          <a:xfrm>
            <a:off x="308425" y="545025"/>
            <a:ext cx="8781600" cy="50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t>Global Market Size and Its Forecast</a:t>
            </a:r>
            <a:endParaRPr b="1" sz="1700"/>
          </a:p>
          <a:p>
            <a:pPr indent="-298450" lvl="0" marL="457200" rtl="0" algn="l">
              <a:lnSpc>
                <a:spcPct val="115000"/>
              </a:lnSpc>
              <a:spcBef>
                <a:spcPts val="1200"/>
              </a:spcBef>
              <a:spcAft>
                <a:spcPts val="0"/>
              </a:spcAft>
              <a:buSzPts val="1100"/>
              <a:buChar char="●"/>
            </a:pPr>
            <a:r>
              <a:rPr lang="en">
                <a:latin typeface="Golos Text Medium"/>
                <a:ea typeface="Golos Text Medium"/>
                <a:cs typeface="Golos Text Medium"/>
                <a:sym typeface="Golos Text Medium"/>
              </a:rPr>
              <a:t>The demand for professionals skilled in Data Structures and Algorithms (DSA) is rapidly increasing as industries seek efficient problem-solvers to handle complex data challenges. DSA is crucial for optimizing applications, making it a high-demand skill in tech-driven economies.</a:t>
            </a:r>
            <a:br>
              <a:rPr lang="en">
                <a:latin typeface="Golos Text Medium"/>
                <a:ea typeface="Golos Text Medium"/>
                <a:cs typeface="Golos Text Medium"/>
                <a:sym typeface="Golos Text Medium"/>
              </a:rPr>
            </a:br>
            <a:endParaRPr>
              <a:latin typeface="Golos Text Medium"/>
              <a:ea typeface="Golos Text Medium"/>
              <a:cs typeface="Golos Text Medium"/>
              <a:sym typeface="Golos Text Medium"/>
            </a:endParaRPr>
          </a:p>
          <a:p>
            <a:pPr indent="-298450" lvl="0" marL="457200" rtl="0" algn="l">
              <a:lnSpc>
                <a:spcPct val="115000"/>
              </a:lnSpc>
              <a:spcBef>
                <a:spcPts val="0"/>
              </a:spcBef>
              <a:spcAft>
                <a:spcPts val="0"/>
              </a:spcAft>
              <a:buSzPts val="1100"/>
              <a:buChar char="●"/>
            </a:pPr>
            <a:r>
              <a:rPr lang="en">
                <a:latin typeface="Golos Text Medium"/>
                <a:ea typeface="Golos Text Medium"/>
                <a:cs typeface="Golos Text Medium"/>
                <a:sym typeface="Golos Text Medium"/>
              </a:rPr>
              <a:t>Here are some key stats: The global software development market, driven by DSA skills, is projected to grow significantly, with a CAGR of 26% by 2028. Tech giants like Google, Amazon, and Facebook heavily emphasize DSA knowledge in their hiring processes.</a:t>
            </a:r>
            <a:br>
              <a:rPr lang="en">
                <a:latin typeface="Golos Text Medium"/>
                <a:ea typeface="Golos Text Medium"/>
                <a:cs typeface="Golos Text Medium"/>
                <a:sym typeface="Golos Text Medium"/>
              </a:rPr>
            </a:br>
            <a:endParaRPr>
              <a:latin typeface="Golos Text Medium"/>
              <a:ea typeface="Golos Text Medium"/>
              <a:cs typeface="Golos Text Medium"/>
              <a:sym typeface="Golos Text Medium"/>
            </a:endParaRPr>
          </a:p>
          <a:p>
            <a:pPr indent="-298450" lvl="0" marL="457200" rtl="0" algn="l">
              <a:lnSpc>
                <a:spcPct val="115000"/>
              </a:lnSpc>
              <a:spcBef>
                <a:spcPts val="0"/>
              </a:spcBef>
              <a:spcAft>
                <a:spcPts val="0"/>
              </a:spcAft>
              <a:buSzPts val="1100"/>
              <a:buChar char="●"/>
            </a:pPr>
            <a:r>
              <a:rPr lang="en">
                <a:latin typeface="Golos Text Medium"/>
                <a:ea typeface="Golos Text Medium"/>
                <a:cs typeface="Golos Text Medium"/>
                <a:sym typeface="Golos Text Medium"/>
              </a:rPr>
              <a:t>Proficiency in DSA can significantly boost earning potential. The average salary for software engineers with strong DSA skills can range from $120,000 to $150,000 per year in the U.S., depending on experience and location. Mastering DSA opens doors to top-tier tech jobs and competitive salaries across industries.</a:t>
            </a:r>
            <a:endParaRPr>
              <a:latin typeface="Golos Text Medium"/>
              <a:ea typeface="Golos Text Medium"/>
              <a:cs typeface="Golos Text Medium"/>
              <a:sym typeface="Golos Text Medium"/>
            </a:endParaRPr>
          </a:p>
          <a:p>
            <a:pPr indent="0" lvl="0" marL="457200" rtl="0" algn="l">
              <a:lnSpc>
                <a:spcPct val="115000"/>
              </a:lnSpc>
              <a:spcBef>
                <a:spcPts val="1200"/>
              </a:spcBef>
              <a:spcAft>
                <a:spcPts val="0"/>
              </a:spcAft>
              <a:buNone/>
            </a:pPr>
            <a:r>
              <a:t/>
            </a:r>
            <a:endParaRPr>
              <a:latin typeface="Golos Text Medium"/>
              <a:ea typeface="Golos Text Medium"/>
              <a:cs typeface="Golos Text Medium"/>
              <a:sym typeface="Golos Text Medium"/>
            </a:endParaRPr>
          </a:p>
          <a:p>
            <a:pPr indent="0" lvl="0" marL="0" rtl="0" algn="l">
              <a:lnSpc>
                <a:spcPct val="115000"/>
              </a:lnSpc>
              <a:spcBef>
                <a:spcPts val="1200"/>
              </a:spcBef>
              <a:spcAft>
                <a:spcPts val="0"/>
              </a:spcAft>
              <a:buNone/>
            </a:pPr>
            <a:r>
              <a:t/>
            </a:r>
            <a:endParaRPr>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t/>
            </a:r>
            <a:endParaRPr>
              <a:latin typeface="Golos Text Medium"/>
              <a:ea typeface="Golos Text Medium"/>
              <a:cs typeface="Golos Text Medium"/>
              <a:sym typeface="Golos Text Medium"/>
            </a:endParaRPr>
          </a:p>
          <a:p>
            <a:pPr indent="457200" lvl="0" marL="6858000" rtl="0" algn="l">
              <a:lnSpc>
                <a:spcPct val="115000"/>
              </a:lnSpc>
              <a:spcBef>
                <a:spcPts val="0"/>
              </a:spcBef>
              <a:spcAft>
                <a:spcPts val="0"/>
              </a:spcAft>
              <a:buNone/>
            </a:pPr>
            <a:r>
              <a:rPr lang="en" sz="1200">
                <a:latin typeface="Golos Text Medium"/>
                <a:ea typeface="Golos Text Medium"/>
                <a:cs typeface="Golos Text Medium"/>
                <a:sym typeface="Golos Text Medium"/>
              </a:rPr>
              <a:t>Source: Forbes</a:t>
            </a:r>
            <a:endParaRPr sz="1200">
              <a:latin typeface="Golos Text Medium"/>
              <a:ea typeface="Golos Text Medium"/>
              <a:cs typeface="Golos Text Medium"/>
              <a:sym typeface="Golos Tex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8"/>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 Declaration and Initialization</a:t>
            </a:r>
            <a:endParaRPr/>
          </a:p>
        </p:txBody>
      </p:sp>
      <p:sp>
        <p:nvSpPr>
          <p:cNvPr id="656" name="Google Shape;656;p48"/>
          <p:cNvSpPr txBox="1"/>
          <p:nvPr/>
        </p:nvSpPr>
        <p:spPr>
          <a:xfrm>
            <a:off x="766500" y="1653200"/>
            <a:ext cx="6159000" cy="313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a:latin typeface="Golos Text"/>
                <a:ea typeface="Golos Text"/>
                <a:cs typeface="Golos Text"/>
                <a:sym typeface="Golos Text"/>
              </a:rPr>
              <a:t>Declaration: </a:t>
            </a:r>
            <a:r>
              <a:rPr lang="en">
                <a:latin typeface="Golos Text"/>
                <a:ea typeface="Golos Text"/>
                <a:cs typeface="Golos Text"/>
                <a:sym typeface="Golos Text"/>
              </a:rPr>
              <a:t>Arrays are declared with a type, name, and size.</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	</a:t>
            </a:r>
            <a:r>
              <a:rPr b="1" lang="en">
                <a:latin typeface="Golos Text"/>
                <a:ea typeface="Golos Text"/>
                <a:cs typeface="Golos Text"/>
                <a:sym typeface="Golos Text"/>
              </a:rPr>
              <a:t>Syntax</a:t>
            </a:r>
            <a:r>
              <a:rPr lang="en">
                <a:latin typeface="Golos Text"/>
                <a:ea typeface="Golos Text"/>
                <a:cs typeface="Golos Text"/>
                <a:sym typeface="Golos Text"/>
              </a:rPr>
              <a:t>: type arrayName[size];</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	Example: float prices[10]; // Array of 10 float elements</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b="1" lang="en">
                <a:latin typeface="Golos Text"/>
                <a:ea typeface="Golos Text"/>
                <a:cs typeface="Golos Text"/>
                <a:sym typeface="Golos Text"/>
              </a:rPr>
              <a:t>Initialization:</a:t>
            </a:r>
            <a:r>
              <a:rPr lang="en">
                <a:latin typeface="Golos Text"/>
                <a:ea typeface="Golos Text"/>
                <a:cs typeface="Golos Text"/>
                <a:sym typeface="Golos Text"/>
              </a:rPr>
              <a:t> You can initialize arrays at the time of declaration.</a:t>
            </a:r>
            <a:endParaRPr>
              <a:latin typeface="Golos Text"/>
              <a:ea typeface="Golos Text"/>
              <a:cs typeface="Golos Text"/>
              <a:sym typeface="Golos Text"/>
            </a:endParaRPr>
          </a:p>
          <a:p>
            <a:pPr indent="457200" lvl="0" marL="0" rtl="0" algn="l">
              <a:lnSpc>
                <a:spcPct val="115000"/>
              </a:lnSpc>
              <a:spcBef>
                <a:spcPts val="1200"/>
              </a:spcBef>
              <a:spcAft>
                <a:spcPts val="0"/>
              </a:spcAft>
              <a:buNone/>
            </a:pPr>
            <a:r>
              <a:rPr lang="en">
                <a:latin typeface="Golos Text"/>
                <a:ea typeface="Golos Text"/>
                <a:cs typeface="Golos Text"/>
                <a:sym typeface="Golos Text"/>
              </a:rPr>
              <a:t>Example:  </a:t>
            </a:r>
            <a:br>
              <a:rPr lang="en">
                <a:latin typeface="Golos Text"/>
                <a:ea typeface="Golos Text"/>
                <a:cs typeface="Golos Text"/>
                <a:sym typeface="Golos Text"/>
              </a:rPr>
            </a:br>
            <a:r>
              <a:rPr lang="en">
                <a:latin typeface="Golos Text"/>
                <a:ea typeface="Golos Text"/>
                <a:cs typeface="Golos Text"/>
                <a:sym typeface="Golos Text"/>
              </a:rPr>
              <a:t>	</a:t>
            </a:r>
            <a:r>
              <a:rPr lang="en" sz="1100">
                <a:solidFill>
                  <a:srgbClr val="188038"/>
                </a:solidFill>
                <a:latin typeface="Roboto Mono"/>
                <a:ea typeface="Roboto Mono"/>
                <a:cs typeface="Roboto Mono"/>
                <a:sym typeface="Roboto Mono"/>
              </a:rPr>
              <a:t>int numbers[3] = {1, 2, 3}; // Initializing array with 3 elements</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br>
              <a:rPr b="1" lang="en" sz="1300">
                <a:latin typeface="Golos Text"/>
                <a:ea typeface="Golos Text"/>
                <a:cs typeface="Golos Text"/>
                <a:sym typeface="Golos Text"/>
              </a:rPr>
            </a:br>
            <a:r>
              <a:rPr b="1" lang="en" sz="1300">
                <a:latin typeface="Golos Text"/>
                <a:ea typeface="Golos Text"/>
                <a:cs typeface="Golos Text"/>
                <a:sym typeface="Golos Text"/>
              </a:rPr>
              <a:t>Partial Initialization</a:t>
            </a:r>
            <a:r>
              <a:rPr lang="en" sz="1300">
                <a:latin typeface="Golos Text"/>
                <a:ea typeface="Golos Text"/>
                <a:cs typeface="Golos Text"/>
                <a:sym typeface="Golos Text"/>
              </a:rPr>
              <a:t>: When partially initialized, the remaining elements are set to 0.</a:t>
            </a:r>
            <a:endParaRPr sz="1300">
              <a:solidFill>
                <a:srgbClr val="188038"/>
              </a:solidFill>
              <a:latin typeface="Golos Text"/>
              <a:ea typeface="Golos Text"/>
              <a:cs typeface="Golos Text"/>
              <a:sym typeface="Golos Text"/>
            </a:endParaRPr>
          </a:p>
          <a:p>
            <a:pPr indent="457200" lvl="0" marL="0" rtl="0" algn="l">
              <a:lnSpc>
                <a:spcPct val="115000"/>
              </a:lnSpc>
              <a:spcBef>
                <a:spcPts val="1200"/>
              </a:spcBef>
              <a:spcAft>
                <a:spcPts val="1200"/>
              </a:spcAft>
              <a:buNone/>
            </a:pPr>
            <a:r>
              <a:t/>
            </a:r>
            <a:endParaRPr sz="1100">
              <a:solidFill>
                <a:srgbClr val="188038"/>
              </a:solidFill>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9"/>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Accessing and Modifying Array Elements</a:t>
            </a:r>
            <a:endParaRPr/>
          </a:p>
        </p:txBody>
      </p:sp>
      <p:sp>
        <p:nvSpPr>
          <p:cNvPr id="662" name="Google Shape;662;p49"/>
          <p:cNvSpPr txBox="1"/>
          <p:nvPr/>
        </p:nvSpPr>
        <p:spPr>
          <a:xfrm>
            <a:off x="749475" y="1508625"/>
            <a:ext cx="6159000" cy="313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a:latin typeface="Golos Text"/>
                <a:ea typeface="Golos Text"/>
                <a:cs typeface="Golos Text"/>
                <a:sym typeface="Golos Text"/>
              </a:rPr>
              <a:t>Accessing Elements:</a:t>
            </a:r>
            <a:r>
              <a:rPr lang="en">
                <a:latin typeface="Golos Text"/>
                <a:ea typeface="Golos Text"/>
                <a:cs typeface="Golos Text"/>
                <a:sym typeface="Golos Text"/>
              </a:rPr>
              <a:t> Access an array element using the index in square brackets (arr[index]).</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	Index starts from 0, so arr[0] refers to the first element.</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b="1" lang="en">
                <a:latin typeface="Golos Text"/>
                <a:ea typeface="Golos Text"/>
                <a:cs typeface="Golos Text"/>
                <a:sym typeface="Golos Text"/>
              </a:rPr>
              <a:t>Modifying Elements:</a:t>
            </a:r>
            <a:r>
              <a:rPr lang="en">
                <a:latin typeface="Golos Text"/>
                <a:ea typeface="Golos Text"/>
                <a:cs typeface="Golos Text"/>
                <a:sym typeface="Golos Text"/>
              </a:rPr>
              <a:t> You can assign new values to elements by referencing their index.</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int arr[4] = {10, 20, 30, 40};</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std::cout &lt;&lt; "Element at index 2: " &lt;&lt; arr[2] &lt;&lt; std::endl;  // Prints 30</a:t>
            </a:r>
            <a:endParaRPr>
              <a:latin typeface="Golos Text"/>
              <a:ea typeface="Golos Text"/>
              <a:cs typeface="Golos Text"/>
              <a:sym typeface="Golos Text"/>
            </a:endParaRPr>
          </a:p>
          <a:p>
            <a:pPr indent="0" lvl="0" marL="0" rtl="0" algn="l">
              <a:lnSpc>
                <a:spcPct val="115000"/>
              </a:lnSpc>
              <a:spcBef>
                <a:spcPts val="1200"/>
              </a:spcBef>
              <a:spcAft>
                <a:spcPts val="0"/>
              </a:spcAft>
              <a:buNone/>
            </a:pPr>
            <a:r>
              <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arr[2] = 50;  // Modifying the element at index 2</a:t>
            </a:r>
            <a:endParaRPr>
              <a:latin typeface="Golos Text"/>
              <a:ea typeface="Golos Text"/>
              <a:cs typeface="Golos Text"/>
              <a:sym typeface="Golos Text"/>
            </a:endParaRPr>
          </a:p>
          <a:p>
            <a:pPr indent="0" lvl="0" marL="0" rtl="0" algn="l">
              <a:lnSpc>
                <a:spcPct val="115000"/>
              </a:lnSpc>
              <a:spcBef>
                <a:spcPts val="1200"/>
              </a:spcBef>
              <a:spcAft>
                <a:spcPts val="1200"/>
              </a:spcAft>
              <a:buNone/>
            </a:pPr>
            <a:r>
              <a:rPr lang="en">
                <a:latin typeface="Golos Text"/>
                <a:ea typeface="Golos Text"/>
                <a:cs typeface="Golos Text"/>
                <a:sym typeface="Golos Text"/>
              </a:rPr>
              <a:t>std::cout &lt;&lt; "Modified element: " &lt;&lt; arr[2] &lt;&lt; std::endl;  // Prints 50</a:t>
            </a:r>
            <a:endParaRPr>
              <a:latin typeface="Golos Text"/>
              <a:ea typeface="Golos Text"/>
              <a:cs typeface="Golos Text"/>
              <a:sym typeface="Golos Tex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0"/>
          <p:cNvSpPr txBox="1"/>
          <p:nvPr>
            <p:ph type="title"/>
          </p:nvPr>
        </p:nvSpPr>
        <p:spPr>
          <a:xfrm>
            <a:off x="715100" y="2302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668" name="Google Shape;668;p50"/>
          <p:cNvSpPr txBox="1"/>
          <p:nvPr/>
        </p:nvSpPr>
        <p:spPr>
          <a:xfrm>
            <a:off x="749475" y="1889625"/>
            <a:ext cx="6159000" cy="313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a:latin typeface="Golos Text"/>
                <a:ea typeface="Golos Text"/>
                <a:cs typeface="Golos Text"/>
                <a:sym typeface="Golos Text"/>
              </a:rPr>
              <a:t>int matrix[2][3] = {{1, 2, 3}, {4, 5, 6}};</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for (int i = 0; i &lt; 2; i++) {</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	for (int j = 0; j &lt; 3; j++) {</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    	std::cout &lt;&lt; matrix[i][j] &lt;&lt; " ";</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	}</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	std::cout &lt;&lt; std::endl;</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a:p>
            <a:pPr indent="0" lvl="0" marL="0" rtl="0" algn="l">
              <a:lnSpc>
                <a:spcPct val="115000"/>
              </a:lnSpc>
              <a:spcBef>
                <a:spcPts val="1200"/>
              </a:spcBef>
              <a:spcAft>
                <a:spcPts val="0"/>
              </a:spcAft>
              <a:buNone/>
            </a:pPr>
            <a:r>
              <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Output:</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sz="1100">
                <a:solidFill>
                  <a:srgbClr val="188038"/>
                </a:solidFill>
                <a:latin typeface="Roboto Mono"/>
                <a:ea typeface="Roboto Mono"/>
                <a:cs typeface="Roboto Mono"/>
                <a:sym typeface="Roboto Mono"/>
              </a:rPr>
              <a:t>1 2 3 </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sz="1100">
                <a:solidFill>
                  <a:srgbClr val="188038"/>
                </a:solidFill>
                <a:latin typeface="Roboto Mono"/>
                <a:ea typeface="Roboto Mono"/>
                <a:cs typeface="Roboto Mono"/>
                <a:sym typeface="Roboto Mono"/>
              </a:rPr>
              <a:t>4 5 6 </a:t>
            </a:r>
            <a:endParaRPr>
              <a:latin typeface="Golos Text"/>
              <a:ea typeface="Golos Text"/>
              <a:cs typeface="Golos Text"/>
              <a:sym typeface="Golos Text"/>
            </a:endParaRPr>
          </a:p>
          <a:p>
            <a:pPr indent="0" lvl="0" marL="0" rtl="0" algn="l">
              <a:lnSpc>
                <a:spcPct val="115000"/>
              </a:lnSpc>
              <a:spcBef>
                <a:spcPts val="1200"/>
              </a:spcBef>
              <a:spcAft>
                <a:spcPts val="0"/>
              </a:spcAft>
              <a:buNone/>
            </a:pPr>
            <a:r>
              <a:t/>
            </a:r>
            <a:endParaRPr>
              <a:latin typeface="Golos Text"/>
              <a:ea typeface="Golos Text"/>
              <a:cs typeface="Golos Text"/>
              <a:sym typeface="Golos Text"/>
            </a:endParaRPr>
          </a:p>
          <a:p>
            <a:pPr indent="0" lvl="0" marL="0" rtl="0" algn="l">
              <a:lnSpc>
                <a:spcPct val="115000"/>
              </a:lnSpc>
              <a:spcBef>
                <a:spcPts val="1200"/>
              </a:spcBef>
              <a:spcAft>
                <a:spcPts val="1200"/>
              </a:spcAft>
              <a:buNone/>
            </a:pPr>
            <a:r>
              <a:t/>
            </a:r>
            <a:endParaRPr>
              <a:latin typeface="Golos Text"/>
              <a:ea typeface="Golos Text"/>
              <a:cs typeface="Golos Text"/>
              <a:sym typeface="Golos Tex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1"/>
          <p:cNvSpPr txBox="1"/>
          <p:nvPr>
            <p:ph type="ctrTitle"/>
          </p:nvPr>
        </p:nvSpPr>
        <p:spPr>
          <a:xfrm>
            <a:off x="811675" y="1715375"/>
            <a:ext cx="46524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Structures  </a:t>
            </a:r>
            <a:endParaRPr/>
          </a:p>
          <a:p>
            <a:pPr indent="0" lvl="0" marL="0" rtl="0" algn="l">
              <a:spcBef>
                <a:spcPts val="0"/>
              </a:spcBef>
              <a:spcAft>
                <a:spcPts val="0"/>
              </a:spcAft>
              <a:buNone/>
            </a:pPr>
            <a:r>
              <a:rPr lang="en"/>
              <a:t>&amp; Algorithms</a:t>
            </a:r>
            <a:endParaRPr/>
          </a:p>
          <a:p>
            <a:pPr indent="0" lvl="0" marL="0" rtl="0" algn="l">
              <a:spcBef>
                <a:spcPts val="0"/>
              </a:spcBef>
              <a:spcAft>
                <a:spcPts val="0"/>
              </a:spcAft>
              <a:buNone/>
            </a:pPr>
            <a:r>
              <a:rPr lang="en" sz="2100"/>
              <a:t>Day - 02</a:t>
            </a:r>
            <a:endParaRPr sz="2700"/>
          </a:p>
        </p:txBody>
      </p:sp>
      <p:cxnSp>
        <p:nvCxnSpPr>
          <p:cNvPr id="674" name="Google Shape;674;p51"/>
          <p:cNvCxnSpPr/>
          <p:nvPr/>
        </p:nvCxnSpPr>
        <p:spPr>
          <a:xfrm>
            <a:off x="4466175" y="206955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675" name="Google Shape;675;p51"/>
          <p:cNvGrpSpPr/>
          <p:nvPr/>
        </p:nvGrpSpPr>
        <p:grpSpPr>
          <a:xfrm>
            <a:off x="6507498" y="2917498"/>
            <a:ext cx="3524464" cy="4496740"/>
            <a:chOff x="6483100" y="2237750"/>
            <a:chExt cx="898250" cy="1146075"/>
          </a:xfrm>
        </p:grpSpPr>
        <p:sp>
          <p:nvSpPr>
            <p:cNvPr id="676" name="Google Shape;676;p51"/>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1"/>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1"/>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1"/>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1"/>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1"/>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1"/>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1"/>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1"/>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1"/>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1"/>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1"/>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1"/>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1"/>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1"/>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1"/>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1"/>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1"/>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1"/>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1"/>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1"/>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1"/>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1"/>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1"/>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1"/>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1"/>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1"/>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1"/>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1"/>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1"/>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1"/>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1"/>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1"/>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1"/>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1"/>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1"/>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1"/>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1"/>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1"/>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1"/>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1"/>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1"/>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1"/>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1"/>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1"/>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1"/>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1"/>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1"/>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1"/>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1"/>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1"/>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1"/>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1"/>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1"/>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1"/>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1"/>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1"/>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51"/>
          <p:cNvGrpSpPr/>
          <p:nvPr/>
        </p:nvGrpSpPr>
        <p:grpSpPr>
          <a:xfrm>
            <a:off x="6710076" y="961685"/>
            <a:ext cx="1718823" cy="935599"/>
            <a:chOff x="238125" y="2409350"/>
            <a:chExt cx="760575" cy="414000"/>
          </a:xfrm>
        </p:grpSpPr>
        <p:sp>
          <p:nvSpPr>
            <p:cNvPr id="744" name="Google Shape;744;p51"/>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1"/>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1"/>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1"/>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1"/>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51"/>
          <p:cNvGrpSpPr/>
          <p:nvPr/>
        </p:nvGrpSpPr>
        <p:grpSpPr>
          <a:xfrm>
            <a:off x="5464073" y="2460613"/>
            <a:ext cx="1147199" cy="637372"/>
            <a:chOff x="315275" y="3124950"/>
            <a:chExt cx="658175" cy="365675"/>
          </a:xfrm>
        </p:grpSpPr>
        <p:sp>
          <p:nvSpPr>
            <p:cNvPr id="757" name="Google Shape;757;p51"/>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1"/>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1"/>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1"/>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1"/>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51"/>
          <p:cNvGrpSpPr/>
          <p:nvPr/>
        </p:nvGrpSpPr>
        <p:grpSpPr>
          <a:xfrm flipH="1">
            <a:off x="6333399" y="714161"/>
            <a:ext cx="744001" cy="413322"/>
            <a:chOff x="315275" y="3124950"/>
            <a:chExt cx="658175" cy="365675"/>
          </a:xfrm>
        </p:grpSpPr>
        <p:sp>
          <p:nvSpPr>
            <p:cNvPr id="764" name="Google Shape;764;p51"/>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1"/>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1"/>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1"/>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51"/>
          <p:cNvSpPr/>
          <p:nvPr/>
        </p:nvSpPr>
        <p:spPr>
          <a:xfrm>
            <a:off x="970300" y="4508350"/>
            <a:ext cx="630600" cy="4557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(DSA)</a:t>
            </a:r>
            <a:endParaRPr b="1" sz="1200">
              <a:solidFill>
                <a:schemeClr val="accent4"/>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52"/>
          <p:cNvPicPr preferRelativeResize="0"/>
          <p:nvPr/>
        </p:nvPicPr>
        <p:blipFill>
          <a:blip r:embed="rId3">
            <a:alphaModFix/>
          </a:blip>
          <a:stretch>
            <a:fillRect/>
          </a:stretch>
        </p:blipFill>
        <p:spPr>
          <a:xfrm>
            <a:off x="5441350" y="300488"/>
            <a:ext cx="2839075" cy="4542525"/>
          </a:xfrm>
          <a:prstGeom prst="rect">
            <a:avLst/>
          </a:prstGeom>
          <a:noFill/>
          <a:ln>
            <a:noFill/>
          </a:ln>
        </p:spPr>
      </p:pic>
      <p:sp>
        <p:nvSpPr>
          <p:cNvPr id="776" name="Google Shape;776;p52"/>
          <p:cNvSpPr txBox="1"/>
          <p:nvPr>
            <p:ph type="title"/>
          </p:nvPr>
        </p:nvSpPr>
        <p:spPr>
          <a:xfrm>
            <a:off x="-326300" y="2098475"/>
            <a:ext cx="62631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Searching Algorithms</a:t>
            </a:r>
            <a:endParaRPr sz="3400"/>
          </a:p>
          <a:p>
            <a:pPr indent="0" lvl="0" marL="0" rtl="0" algn="ctr">
              <a:spcBef>
                <a:spcPts val="0"/>
              </a:spcBef>
              <a:spcAft>
                <a:spcPts val="0"/>
              </a:spcAft>
              <a:buNone/>
            </a:pPr>
            <a:r>
              <a:t/>
            </a:r>
            <a:endParaRPr sz="3400"/>
          </a:p>
          <a:p>
            <a:pPr indent="0" lvl="0" marL="0" rtl="0" algn="ctr">
              <a:spcBef>
                <a:spcPts val="0"/>
              </a:spcBef>
              <a:spcAft>
                <a:spcPts val="0"/>
              </a:spcAft>
              <a:buNone/>
            </a:pPr>
            <a:r>
              <a:t/>
            </a:r>
            <a:endParaRPr sz="3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3"/>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Searching Algorithms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82" name="Google Shape;782;p53"/>
          <p:cNvSpPr txBox="1"/>
          <p:nvPr/>
        </p:nvSpPr>
        <p:spPr>
          <a:xfrm>
            <a:off x="715100" y="1293825"/>
            <a:ext cx="7862700" cy="313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a:latin typeface="Golos Text"/>
                <a:ea typeface="Golos Text"/>
                <a:cs typeface="Golos Text"/>
                <a:sym typeface="Golos Text"/>
              </a:rPr>
              <a:t>Searching algorithms</a:t>
            </a:r>
            <a:r>
              <a:rPr lang="en">
                <a:latin typeface="Golos Text"/>
                <a:ea typeface="Golos Text"/>
                <a:cs typeface="Golos Text"/>
                <a:sym typeface="Golos Text"/>
              </a:rPr>
              <a:t> are essential tools in computer science used to locate specific </a:t>
            </a:r>
            <a:r>
              <a:rPr b="1" lang="en">
                <a:latin typeface="Golos Text"/>
                <a:ea typeface="Golos Text"/>
                <a:cs typeface="Golos Text"/>
                <a:sym typeface="Golos Text"/>
              </a:rPr>
              <a:t>items </a:t>
            </a:r>
            <a:r>
              <a:rPr lang="en">
                <a:latin typeface="Golos Text"/>
                <a:ea typeface="Golos Text"/>
                <a:cs typeface="Golos Text"/>
                <a:sym typeface="Golos Text"/>
              </a:rPr>
              <a:t>within a collection of </a:t>
            </a:r>
            <a:r>
              <a:rPr b="1" lang="en">
                <a:latin typeface="Golos Text"/>
                <a:ea typeface="Golos Text"/>
                <a:cs typeface="Golos Text"/>
                <a:sym typeface="Golos Text"/>
              </a:rPr>
              <a:t>data</a:t>
            </a:r>
            <a:r>
              <a:rPr lang="en">
                <a:latin typeface="Golos Text"/>
                <a:ea typeface="Golos Text"/>
                <a:cs typeface="Golos Text"/>
                <a:sym typeface="Golos Text"/>
              </a:rPr>
              <a:t>.</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These algorithms are designed to efficiently navigate through data structures to find the desired information, making them fundamental in various applications such as databases, web search engines, and more.</a:t>
            </a:r>
            <a:endParaRPr>
              <a:latin typeface="Golos Text"/>
              <a:ea typeface="Golos Text"/>
              <a:cs typeface="Golos Text"/>
              <a:sym typeface="Golos Text"/>
            </a:endParaRPr>
          </a:p>
          <a:p>
            <a:pPr indent="0" lvl="0" marL="0" rtl="0" algn="l">
              <a:lnSpc>
                <a:spcPct val="115000"/>
              </a:lnSpc>
              <a:spcBef>
                <a:spcPts val="1200"/>
              </a:spcBef>
              <a:spcAft>
                <a:spcPts val="1200"/>
              </a:spcAft>
              <a:buNone/>
            </a:pPr>
            <a:r>
              <a:rPr lang="en">
                <a:latin typeface="Golos Text"/>
                <a:ea typeface="Golos Text"/>
                <a:cs typeface="Golos Text"/>
                <a:sym typeface="Golos Text"/>
              </a:rPr>
              <a:t>The primary objective of searching is to determine whether the desired element </a:t>
            </a:r>
            <a:r>
              <a:rPr b="1" lang="en">
                <a:latin typeface="Golos Text"/>
                <a:ea typeface="Golos Text"/>
                <a:cs typeface="Golos Text"/>
                <a:sym typeface="Golos Text"/>
              </a:rPr>
              <a:t>exists </a:t>
            </a:r>
            <a:r>
              <a:rPr lang="en">
                <a:latin typeface="Golos Text"/>
                <a:ea typeface="Golos Text"/>
                <a:cs typeface="Golos Text"/>
                <a:sym typeface="Golos Text"/>
              </a:rPr>
              <a:t>within the data, and if so, to identify its precise </a:t>
            </a:r>
            <a:r>
              <a:rPr b="1" lang="en">
                <a:latin typeface="Golos Text"/>
                <a:ea typeface="Golos Text"/>
                <a:cs typeface="Golos Text"/>
                <a:sym typeface="Golos Text"/>
              </a:rPr>
              <a:t>location </a:t>
            </a:r>
            <a:r>
              <a:rPr lang="en">
                <a:latin typeface="Golos Text"/>
                <a:ea typeface="Golos Text"/>
                <a:cs typeface="Golos Text"/>
                <a:sym typeface="Golos Text"/>
              </a:rPr>
              <a:t>or retrieve it. It plays an important role in various computational tasks and real-world applications, including information retrieval, data analysis, decision-making processes, and more.</a:t>
            </a:r>
            <a:endParaRPr>
              <a:latin typeface="Golos Text"/>
              <a:ea typeface="Golos Text"/>
              <a:cs typeface="Golos Text"/>
              <a:sym typeface="Golos Tex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5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Importance of Searching in DSA:</a:t>
            </a:r>
            <a:endParaRPr/>
          </a:p>
        </p:txBody>
      </p:sp>
      <p:sp>
        <p:nvSpPr>
          <p:cNvPr id="788" name="Google Shape;788;p54"/>
          <p:cNvSpPr txBox="1"/>
          <p:nvPr>
            <p:ph idx="1" type="body"/>
          </p:nvPr>
        </p:nvSpPr>
        <p:spPr>
          <a:xfrm>
            <a:off x="334100" y="1013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rPr lang="en"/>
              <a:t>	</a:t>
            </a:r>
            <a:r>
              <a:rPr b="1" lang="en"/>
              <a:t>Efficiency: </a:t>
            </a:r>
            <a:br>
              <a:rPr b="1" lang="en"/>
            </a:br>
            <a:r>
              <a:rPr b="1" lang="en"/>
              <a:t>	</a:t>
            </a:r>
            <a:r>
              <a:rPr lang="en"/>
              <a:t>Efficient searching algorithms improve program performance.</a:t>
            </a:r>
            <a:br>
              <a:rPr lang="en"/>
            </a:br>
            <a:endParaRPr/>
          </a:p>
          <a:p>
            <a:pPr indent="0" lvl="0" marL="0" rtl="0" algn="l">
              <a:spcBef>
                <a:spcPts val="1000"/>
              </a:spcBef>
              <a:spcAft>
                <a:spcPts val="0"/>
              </a:spcAft>
              <a:buNone/>
            </a:pPr>
            <a:r>
              <a:rPr lang="en"/>
              <a:t>	</a:t>
            </a:r>
            <a:r>
              <a:rPr b="1" lang="en"/>
              <a:t>Data Retrieval: </a:t>
            </a:r>
            <a:br>
              <a:rPr b="1" lang="en"/>
            </a:br>
            <a:r>
              <a:rPr b="1" lang="en"/>
              <a:t>	</a:t>
            </a:r>
            <a:r>
              <a:rPr lang="en"/>
              <a:t>Quickly find and retrieve specific data from large datasets.</a:t>
            </a:r>
            <a:endParaRPr/>
          </a:p>
          <a:p>
            <a:pPr indent="0" lvl="0" marL="0" rtl="0" algn="l">
              <a:spcBef>
                <a:spcPts val="1000"/>
              </a:spcBef>
              <a:spcAft>
                <a:spcPts val="0"/>
              </a:spcAft>
              <a:buNone/>
            </a:pPr>
            <a:br>
              <a:rPr lang="en"/>
            </a:br>
            <a:r>
              <a:rPr lang="en"/>
              <a:t>	</a:t>
            </a:r>
            <a:r>
              <a:rPr b="1" lang="en"/>
              <a:t>Database Systems:</a:t>
            </a:r>
            <a:r>
              <a:rPr lang="en"/>
              <a:t> </a:t>
            </a:r>
            <a:br>
              <a:rPr lang="en"/>
            </a:br>
            <a:r>
              <a:rPr lang="en"/>
              <a:t>	Enables fast querying of databases.</a:t>
            </a:r>
            <a:endParaRPr/>
          </a:p>
          <a:p>
            <a:pPr indent="0" lvl="0" marL="0" rtl="0" algn="l">
              <a:spcBef>
                <a:spcPts val="1000"/>
              </a:spcBef>
              <a:spcAft>
                <a:spcPts val="0"/>
              </a:spcAft>
              <a:buNone/>
            </a:pPr>
            <a:br>
              <a:rPr lang="en"/>
            </a:br>
            <a:r>
              <a:rPr lang="en"/>
              <a:t>	</a:t>
            </a:r>
            <a:r>
              <a:rPr b="1" lang="en"/>
              <a:t>Problem Solving:</a:t>
            </a:r>
            <a:r>
              <a:rPr lang="en"/>
              <a:t> </a:t>
            </a:r>
            <a:br>
              <a:rPr lang="en"/>
            </a:br>
            <a:r>
              <a:rPr lang="en"/>
              <a:t>	Used in a wide range of problem-solving tasks.</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5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Searching:</a:t>
            </a:r>
            <a:endParaRPr/>
          </a:p>
          <a:p>
            <a:pPr indent="0" lvl="0" marL="0" rtl="0" algn="l">
              <a:spcBef>
                <a:spcPts val="0"/>
              </a:spcBef>
              <a:spcAft>
                <a:spcPts val="0"/>
              </a:spcAft>
              <a:buNone/>
            </a:pPr>
            <a:r>
              <a:t/>
            </a:r>
            <a:endParaRPr/>
          </a:p>
        </p:txBody>
      </p:sp>
      <p:sp>
        <p:nvSpPr>
          <p:cNvPr id="794" name="Google Shape;794;p55"/>
          <p:cNvSpPr txBox="1"/>
          <p:nvPr>
            <p:ph idx="1" type="body"/>
          </p:nvPr>
        </p:nvSpPr>
        <p:spPr>
          <a:xfrm>
            <a:off x="715100" y="9376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rPr b="1" lang="en"/>
              <a:t>Information Retrieval: </a:t>
            </a:r>
            <a:r>
              <a:rPr lang="en"/>
              <a:t>Search engines like Google, Bing, and Yahoo use sophisticated searching algorithms to retrieve relevant information from vast amounts of data on the web.</a:t>
            </a:r>
            <a:endParaRPr/>
          </a:p>
          <a:p>
            <a:pPr indent="0" lvl="0" marL="0" rtl="0" algn="l">
              <a:spcBef>
                <a:spcPts val="1000"/>
              </a:spcBef>
              <a:spcAft>
                <a:spcPts val="0"/>
              </a:spcAft>
              <a:buNone/>
            </a:pPr>
            <a:r>
              <a:rPr b="1" lang="en"/>
              <a:t>Database Systems:</a:t>
            </a:r>
            <a:r>
              <a:rPr lang="en"/>
              <a:t> Searching is fundamental in database systems for retrieving specific data records based on user queries, improving efficiency in data retrieval.</a:t>
            </a:r>
            <a:endParaRPr/>
          </a:p>
          <a:p>
            <a:pPr indent="0" lvl="0" marL="0" rtl="0" algn="l">
              <a:spcBef>
                <a:spcPts val="1000"/>
              </a:spcBef>
              <a:spcAft>
                <a:spcPts val="0"/>
              </a:spcAft>
              <a:buNone/>
            </a:pPr>
            <a:r>
              <a:rPr b="1" lang="en"/>
              <a:t>E-commerce: </a:t>
            </a:r>
            <a:r>
              <a:rPr lang="en"/>
              <a:t>Searching is crucial in e-commerce platforms for users to find products quickly based on their preferences, specifications, or keywords.</a:t>
            </a:r>
            <a:endParaRPr/>
          </a:p>
          <a:p>
            <a:pPr indent="0" lvl="0" marL="0" rtl="0" algn="l">
              <a:spcBef>
                <a:spcPts val="1000"/>
              </a:spcBef>
              <a:spcAft>
                <a:spcPts val="0"/>
              </a:spcAft>
              <a:buNone/>
            </a:pPr>
            <a:r>
              <a:rPr b="1" lang="en"/>
              <a:t>Artificial Intelligence:</a:t>
            </a:r>
            <a:r>
              <a:rPr lang="en"/>
              <a:t> Searching algorithms play a vital role in AI applications, such as problem-solving, game playing (e.g., chess), and decision-making processes</a:t>
            </a:r>
            <a:endParaRPr/>
          </a:p>
          <a:p>
            <a:pPr indent="0" lvl="0" marL="0" rtl="0" algn="l">
              <a:spcBef>
                <a:spcPts val="1000"/>
              </a:spcBef>
              <a:spcAft>
                <a:spcPts val="0"/>
              </a:spcAft>
              <a:buNone/>
            </a:pPr>
            <a:r>
              <a:rPr b="1" lang="en"/>
              <a:t>Pattern Recognition:</a:t>
            </a:r>
            <a:r>
              <a:rPr lang="en"/>
              <a:t> Searching algorithms are used in pattern matching tasks, such as image recognition, speech recognition, and handwriting recognition.</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Searching terminologies:</a:t>
            </a:r>
            <a:endParaRPr/>
          </a:p>
        </p:txBody>
      </p:sp>
      <p:sp>
        <p:nvSpPr>
          <p:cNvPr id="800" name="Google Shape;800;p56"/>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Target Element:</a:t>
            </a:r>
            <a:endParaRPr b="1"/>
          </a:p>
          <a:p>
            <a:pPr indent="0" lvl="0" marL="0" rtl="0" algn="l">
              <a:spcBef>
                <a:spcPts val="1000"/>
              </a:spcBef>
              <a:spcAft>
                <a:spcPts val="0"/>
              </a:spcAft>
              <a:buNone/>
            </a:pPr>
            <a:r>
              <a:rPr lang="en"/>
              <a:t>In searching, there is always a specific target element or item that you want to find within the data collection. This target could be a value, a record, a key, or any other data entity of interest.</a:t>
            </a:r>
            <a:endParaRPr/>
          </a:p>
          <a:p>
            <a:pPr indent="0" lvl="0" marL="0" rtl="0" algn="l">
              <a:spcBef>
                <a:spcPts val="1000"/>
              </a:spcBef>
              <a:spcAft>
                <a:spcPts val="0"/>
              </a:spcAft>
              <a:buNone/>
            </a:pPr>
            <a:r>
              <a:rPr b="1" lang="en"/>
              <a:t>Search Space:</a:t>
            </a:r>
            <a:endParaRPr b="1"/>
          </a:p>
          <a:p>
            <a:pPr indent="0" lvl="0" marL="0" rtl="0" algn="l">
              <a:spcBef>
                <a:spcPts val="1000"/>
              </a:spcBef>
              <a:spcAft>
                <a:spcPts val="0"/>
              </a:spcAft>
              <a:buNone/>
            </a:pPr>
            <a:r>
              <a:rPr lang="en"/>
              <a:t>The search space refers to the entire collection of data within which you are looking for the target element. Depending on the data structure used, the search space may vary in size and organization.</a:t>
            </a:r>
            <a:endParaRPr/>
          </a:p>
          <a:p>
            <a:pPr indent="0" lvl="0" marL="0" rtl="0" algn="l">
              <a:spcBef>
                <a:spcPts val="1000"/>
              </a:spcBef>
              <a:spcAft>
                <a:spcPts val="0"/>
              </a:spcAft>
              <a:buNone/>
            </a:pPr>
            <a:r>
              <a:rPr b="1" lang="en"/>
              <a:t>Complexity:</a:t>
            </a:r>
            <a:endParaRPr b="1"/>
          </a:p>
          <a:p>
            <a:pPr indent="0" lvl="0" marL="0" rtl="0" algn="l">
              <a:spcBef>
                <a:spcPts val="1000"/>
              </a:spcBef>
              <a:spcAft>
                <a:spcPts val="1000"/>
              </a:spcAft>
              <a:buNone/>
            </a:pPr>
            <a:r>
              <a:rPr lang="en"/>
              <a:t>Searching can have different levels of complexity depending on the data structure and the algorithm used. The complexity is often measured in terms of time and space requirements.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5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Searching Algorithms are designed to check for an element or retrieve an element from any data structure where it is stored.</a:t>
            </a:r>
            <a:endParaRPr/>
          </a:p>
          <a:p>
            <a:pPr indent="0" lvl="0" marL="0" rtl="0" algn="l">
              <a:spcBef>
                <a:spcPts val="1200"/>
              </a:spcBef>
              <a:spcAft>
                <a:spcPts val="0"/>
              </a:spcAft>
              <a:buNone/>
            </a:pPr>
            <a:r>
              <a:t/>
            </a:r>
            <a:endParaRPr/>
          </a:p>
          <a:p>
            <a:pPr indent="-317500" lvl="0" marL="457200" rtl="0" algn="l">
              <a:spcBef>
                <a:spcPts val="1000"/>
              </a:spcBef>
              <a:spcAft>
                <a:spcPts val="0"/>
              </a:spcAft>
              <a:buSzPts val="1400"/>
              <a:buAutoNum type="arabicPeriod"/>
            </a:pPr>
            <a:r>
              <a:rPr lang="en"/>
              <a:t>Linear Search</a:t>
            </a:r>
            <a:br>
              <a:rPr lang="en"/>
            </a:br>
            <a:endParaRPr/>
          </a:p>
          <a:p>
            <a:pPr indent="-317500" lvl="0" marL="457200" rtl="0" algn="l">
              <a:spcBef>
                <a:spcPts val="0"/>
              </a:spcBef>
              <a:spcAft>
                <a:spcPts val="0"/>
              </a:spcAft>
              <a:buSzPts val="1400"/>
              <a:buAutoNum type="arabicPeriod"/>
            </a:pPr>
            <a:r>
              <a:rPr lang="en"/>
              <a:t>Binary Searc</a:t>
            </a:r>
            <a:r>
              <a:rPr lang="en"/>
              <a:t>h</a:t>
            </a:r>
            <a:br>
              <a:rPr lang="en"/>
            </a:br>
            <a:endParaRPr/>
          </a:p>
          <a:p>
            <a:pPr indent="-317500" lvl="0" marL="457200" rtl="0" algn="l">
              <a:spcBef>
                <a:spcPts val="0"/>
              </a:spcBef>
              <a:spcAft>
                <a:spcPts val="0"/>
              </a:spcAft>
              <a:buSzPts val="1400"/>
              <a:buAutoNum type="arabicPeriod"/>
            </a:pPr>
            <a:r>
              <a:rPr lang="en"/>
              <a:t>Fibonacci Search</a:t>
            </a:r>
            <a:br>
              <a:rPr lang="en"/>
            </a:br>
            <a:endParaRPr/>
          </a:p>
          <a:p>
            <a:pPr indent="-317500" lvl="0" marL="457200" rtl="0" algn="l">
              <a:spcBef>
                <a:spcPts val="0"/>
              </a:spcBef>
              <a:spcAft>
                <a:spcPts val="0"/>
              </a:spcAft>
              <a:buSzPts val="1400"/>
              <a:buAutoNum type="arabicPeriod"/>
            </a:pPr>
            <a:r>
              <a:rPr lang="en"/>
              <a:t>Exponential Search</a:t>
            </a:r>
            <a:endParaRPr/>
          </a:p>
        </p:txBody>
      </p:sp>
      <p:sp>
        <p:nvSpPr>
          <p:cNvPr id="806" name="Google Shape;806;p5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Searching Algorithms: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nvSpPr>
        <p:spPr>
          <a:xfrm>
            <a:off x="410500" y="179625"/>
            <a:ext cx="9144000" cy="527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800">
                <a:latin typeface="Golos Text"/>
                <a:ea typeface="Golos Text"/>
                <a:cs typeface="Golos Text"/>
                <a:sym typeface="Golos Text"/>
              </a:rPr>
              <a:t>How Data Structures and Algorithms Are Used in Daily Life</a:t>
            </a:r>
            <a:endParaRPr b="1" sz="1500">
              <a:latin typeface="Golos Text"/>
              <a:ea typeface="Golos Text"/>
              <a:cs typeface="Golos Text"/>
              <a:sym typeface="Golos Text"/>
            </a:endParaRPr>
          </a:p>
          <a:p>
            <a:pPr indent="0" lvl="0" marL="0" rtl="0" algn="l">
              <a:lnSpc>
                <a:spcPct val="115000"/>
              </a:lnSpc>
              <a:spcBef>
                <a:spcPts val="1200"/>
              </a:spcBef>
              <a:spcAft>
                <a:spcPts val="0"/>
              </a:spcAft>
              <a:buNone/>
            </a:pPr>
            <a:r>
              <a:rPr b="1" lang="en" sz="1200">
                <a:latin typeface="Golos Text"/>
                <a:ea typeface="Golos Text"/>
                <a:cs typeface="Golos Text"/>
                <a:sym typeface="Golos Text"/>
              </a:rPr>
              <a:t>Navigation Apps (Google Maps, Waze):</a:t>
            </a:r>
            <a:endParaRPr b="1" sz="1200">
              <a:latin typeface="Golos Text"/>
              <a:ea typeface="Golos Text"/>
              <a:cs typeface="Golos Text"/>
              <a:sym typeface="Golos Text"/>
            </a:endParaRPr>
          </a:p>
          <a:p>
            <a:pPr indent="-304800" lvl="0" marL="457200" rtl="0" algn="l">
              <a:lnSpc>
                <a:spcPct val="115000"/>
              </a:lnSpc>
              <a:spcBef>
                <a:spcPts val="1200"/>
              </a:spcBef>
              <a:spcAft>
                <a:spcPts val="0"/>
              </a:spcAft>
              <a:buSzPts val="1200"/>
              <a:buChar char="●"/>
            </a:pPr>
            <a:r>
              <a:rPr lang="en" sz="1200">
                <a:latin typeface="Golos Text Medium"/>
                <a:ea typeface="Golos Text Medium"/>
                <a:cs typeface="Golos Text Medium"/>
                <a:sym typeface="Golos Text Medium"/>
              </a:rPr>
              <a:t>Algorithm: Shortest path algorithms like Dijkstra’s or A* help find the fastest route.</a:t>
            </a:r>
            <a:endParaRPr sz="1200">
              <a:latin typeface="Golos Text Medium"/>
              <a:ea typeface="Golos Text Medium"/>
              <a:cs typeface="Golos Text Medium"/>
              <a:sym typeface="Golos Text Medium"/>
            </a:endParaRPr>
          </a:p>
          <a:p>
            <a:pPr indent="-304800" lvl="0" marL="457200" rtl="0" algn="l">
              <a:lnSpc>
                <a:spcPct val="115000"/>
              </a:lnSpc>
              <a:spcBef>
                <a:spcPts val="0"/>
              </a:spcBef>
              <a:spcAft>
                <a:spcPts val="0"/>
              </a:spcAft>
              <a:buSzPts val="1200"/>
              <a:buChar char="●"/>
            </a:pPr>
            <a:r>
              <a:rPr lang="en" sz="1200">
                <a:latin typeface="Golos Text Medium"/>
                <a:ea typeface="Golos Text Medium"/>
                <a:cs typeface="Golos Text Medium"/>
                <a:sym typeface="Golos Text Medium"/>
              </a:rPr>
              <a:t>Data Structures: Graphs represent roads and intersections, where each node is a location, and edges are paths.</a:t>
            </a:r>
            <a:endParaRPr sz="1500">
              <a:latin typeface="Golos Text Medium"/>
              <a:ea typeface="Golos Text Medium"/>
              <a:cs typeface="Golos Text Medium"/>
              <a:sym typeface="Golos Text Medium"/>
            </a:endParaRPr>
          </a:p>
          <a:p>
            <a:pPr indent="0" lvl="0" marL="0" rtl="0" algn="l">
              <a:lnSpc>
                <a:spcPct val="115000"/>
              </a:lnSpc>
              <a:spcBef>
                <a:spcPts val="1200"/>
              </a:spcBef>
              <a:spcAft>
                <a:spcPts val="0"/>
              </a:spcAft>
              <a:buNone/>
            </a:pPr>
            <a:r>
              <a:rPr b="1" lang="en" sz="1200">
                <a:latin typeface="Golos Text"/>
                <a:ea typeface="Golos Text"/>
                <a:cs typeface="Golos Text"/>
                <a:sym typeface="Golos Text"/>
              </a:rPr>
              <a:t>Social Media (Facebook, Instagram):</a:t>
            </a:r>
            <a:endParaRPr b="1" sz="1200">
              <a:latin typeface="Golos Text"/>
              <a:ea typeface="Golos Text"/>
              <a:cs typeface="Golos Text"/>
              <a:sym typeface="Golos Text"/>
            </a:endParaRPr>
          </a:p>
          <a:p>
            <a:pPr indent="-304800" lvl="0" marL="457200" rtl="0" algn="l">
              <a:lnSpc>
                <a:spcPct val="115000"/>
              </a:lnSpc>
              <a:spcBef>
                <a:spcPts val="1200"/>
              </a:spcBef>
              <a:spcAft>
                <a:spcPts val="0"/>
              </a:spcAft>
              <a:buSzPts val="1200"/>
              <a:buChar char="●"/>
            </a:pPr>
            <a:r>
              <a:rPr lang="en" sz="1200">
                <a:latin typeface="Golos Text Medium"/>
                <a:ea typeface="Golos Text Medium"/>
                <a:cs typeface="Golos Text Medium"/>
                <a:sym typeface="Golos Text Medium"/>
              </a:rPr>
              <a:t>Algorithm: Feed algorithms prioritize posts based on relevance, using ranking algorithms.</a:t>
            </a:r>
            <a:endParaRPr sz="1200">
              <a:latin typeface="Golos Text Medium"/>
              <a:ea typeface="Golos Text Medium"/>
              <a:cs typeface="Golos Text Medium"/>
              <a:sym typeface="Golos Text Medium"/>
            </a:endParaRPr>
          </a:p>
          <a:p>
            <a:pPr indent="-304800" lvl="0" marL="457200" rtl="0" algn="l">
              <a:lnSpc>
                <a:spcPct val="115000"/>
              </a:lnSpc>
              <a:spcBef>
                <a:spcPts val="0"/>
              </a:spcBef>
              <a:spcAft>
                <a:spcPts val="0"/>
              </a:spcAft>
              <a:buSzPts val="1200"/>
              <a:buChar char="●"/>
            </a:pPr>
            <a:r>
              <a:rPr lang="en" sz="1200">
                <a:latin typeface="Golos Text Medium"/>
                <a:ea typeface="Golos Text Medium"/>
                <a:cs typeface="Golos Text Medium"/>
                <a:sym typeface="Golos Text Medium"/>
              </a:rPr>
              <a:t>Data Structures: Graphs represent social connections (friends, followers), arrays or hash maps store user data and posts.</a:t>
            </a:r>
            <a:endParaRPr sz="1200">
              <a:latin typeface="Golos Text Medium"/>
              <a:ea typeface="Golos Text Medium"/>
              <a:cs typeface="Golos Text Medium"/>
              <a:sym typeface="Golos Text Medium"/>
            </a:endParaRPr>
          </a:p>
          <a:p>
            <a:pPr indent="0" lvl="0" marL="0" rtl="0" algn="l">
              <a:lnSpc>
                <a:spcPct val="115000"/>
              </a:lnSpc>
              <a:spcBef>
                <a:spcPts val="1200"/>
              </a:spcBef>
              <a:spcAft>
                <a:spcPts val="0"/>
              </a:spcAft>
              <a:buNone/>
            </a:pPr>
            <a:r>
              <a:rPr b="1" lang="en" sz="1200">
                <a:latin typeface="Golos Text"/>
                <a:ea typeface="Golos Text"/>
                <a:cs typeface="Golos Text"/>
                <a:sym typeface="Golos Text"/>
              </a:rPr>
              <a:t>E-commerce (Amazon, Flipkart):</a:t>
            </a:r>
            <a:endParaRPr b="1" sz="1200">
              <a:latin typeface="Golos Text"/>
              <a:ea typeface="Golos Text"/>
              <a:cs typeface="Golos Text"/>
              <a:sym typeface="Golos Text"/>
            </a:endParaRPr>
          </a:p>
          <a:p>
            <a:pPr indent="-304800" lvl="0" marL="457200" rtl="0" algn="l">
              <a:lnSpc>
                <a:spcPct val="115000"/>
              </a:lnSpc>
              <a:spcBef>
                <a:spcPts val="1200"/>
              </a:spcBef>
              <a:spcAft>
                <a:spcPts val="0"/>
              </a:spcAft>
              <a:buSzPts val="1200"/>
              <a:buChar char="●"/>
            </a:pPr>
            <a:r>
              <a:rPr lang="en" sz="1200">
                <a:latin typeface="Golos Text Medium"/>
                <a:ea typeface="Golos Text Medium"/>
                <a:cs typeface="Golos Text Medium"/>
                <a:sym typeface="Golos Text Medium"/>
              </a:rPr>
              <a:t>Algorithm: Recommendation algorithms suggest products based on user behavior using collaborative filtering.</a:t>
            </a:r>
            <a:endParaRPr sz="1200">
              <a:latin typeface="Golos Text Medium"/>
              <a:ea typeface="Golos Text Medium"/>
              <a:cs typeface="Golos Text Medium"/>
              <a:sym typeface="Golos Text Medium"/>
            </a:endParaRPr>
          </a:p>
          <a:p>
            <a:pPr indent="-304800" lvl="0" marL="457200" rtl="0" algn="l">
              <a:lnSpc>
                <a:spcPct val="115000"/>
              </a:lnSpc>
              <a:spcBef>
                <a:spcPts val="0"/>
              </a:spcBef>
              <a:spcAft>
                <a:spcPts val="0"/>
              </a:spcAft>
              <a:buSzPts val="1200"/>
              <a:buChar char="●"/>
            </a:pPr>
            <a:r>
              <a:rPr lang="en" sz="1200">
                <a:latin typeface="Golos Text Medium"/>
                <a:ea typeface="Golos Text Medium"/>
                <a:cs typeface="Golos Text Medium"/>
                <a:sym typeface="Golos Text Medium"/>
              </a:rPr>
              <a:t>Data Structures: Arrays and hash maps store product data, queues manage order processing, trees handle category sorting.</a:t>
            </a:r>
            <a:endParaRPr sz="1200">
              <a:latin typeface="Golos Text Medium"/>
              <a:ea typeface="Golos Text Medium"/>
              <a:cs typeface="Golos Text Medium"/>
              <a:sym typeface="Golos Text Medium"/>
            </a:endParaRPr>
          </a:p>
          <a:p>
            <a:pPr indent="0" lvl="0" marL="0" rtl="0" algn="l">
              <a:lnSpc>
                <a:spcPct val="115000"/>
              </a:lnSpc>
              <a:spcBef>
                <a:spcPts val="1200"/>
              </a:spcBef>
              <a:spcAft>
                <a:spcPts val="0"/>
              </a:spcAft>
              <a:buNone/>
            </a:pPr>
            <a:r>
              <a:rPr b="1" lang="en" sz="1200">
                <a:latin typeface="Golos Text"/>
                <a:ea typeface="Golos Text"/>
                <a:cs typeface="Golos Text"/>
                <a:sym typeface="Golos Text"/>
              </a:rPr>
              <a:t>Banking Systems:</a:t>
            </a:r>
            <a:endParaRPr b="1" sz="1200">
              <a:latin typeface="Golos Text"/>
              <a:ea typeface="Golos Text"/>
              <a:cs typeface="Golos Text"/>
              <a:sym typeface="Golos Text"/>
            </a:endParaRPr>
          </a:p>
          <a:p>
            <a:pPr indent="-304800" lvl="0" marL="457200" rtl="0" algn="l">
              <a:lnSpc>
                <a:spcPct val="115000"/>
              </a:lnSpc>
              <a:spcBef>
                <a:spcPts val="1200"/>
              </a:spcBef>
              <a:spcAft>
                <a:spcPts val="0"/>
              </a:spcAft>
              <a:buSzPts val="1200"/>
              <a:buChar char="●"/>
            </a:pPr>
            <a:r>
              <a:rPr lang="en" sz="1200">
                <a:latin typeface="Golos Text Medium"/>
                <a:ea typeface="Golos Text Medium"/>
                <a:cs typeface="Golos Text Medium"/>
                <a:sym typeface="Golos Text Medium"/>
              </a:rPr>
              <a:t>Algorithm: Encryption algorithms secure transactions, while sorting and searching algorithms manage customer data.</a:t>
            </a:r>
            <a:endParaRPr sz="1200">
              <a:latin typeface="Golos Text Medium"/>
              <a:ea typeface="Golos Text Medium"/>
              <a:cs typeface="Golos Text Medium"/>
              <a:sym typeface="Golos Text Medium"/>
            </a:endParaRPr>
          </a:p>
          <a:p>
            <a:pPr indent="-304800" lvl="0" marL="457200" rtl="0" algn="l">
              <a:lnSpc>
                <a:spcPct val="115000"/>
              </a:lnSpc>
              <a:spcBef>
                <a:spcPts val="0"/>
              </a:spcBef>
              <a:spcAft>
                <a:spcPts val="0"/>
              </a:spcAft>
              <a:buSzPts val="1200"/>
              <a:buChar char="●"/>
            </a:pPr>
            <a:r>
              <a:rPr lang="en" sz="1200">
                <a:latin typeface="Golos Text Medium"/>
                <a:ea typeface="Golos Text Medium"/>
                <a:cs typeface="Golos Text Medium"/>
                <a:sym typeface="Golos Text Medium"/>
              </a:rPr>
              <a:t>Data Structures: Hash maps store account details, linked lists handle transaction history, queues manage requests</a:t>
            </a:r>
            <a:r>
              <a:rPr lang="en" sz="1200">
                <a:latin typeface="Golos Text Medium"/>
                <a:ea typeface="Golos Text Medium"/>
                <a:cs typeface="Golos Text Medium"/>
                <a:sym typeface="Golos Text Medium"/>
              </a:rPr>
              <a:t>.</a:t>
            </a:r>
            <a:endParaRPr sz="1500">
              <a:latin typeface="Golos Text Medium"/>
              <a:ea typeface="Golos Text Medium"/>
              <a:cs typeface="Golos Text Medium"/>
              <a:sym typeface="Golos Text Medium"/>
            </a:endParaRPr>
          </a:p>
          <a:p>
            <a:pPr indent="457200" lvl="0" marL="6858000" rtl="0" algn="l">
              <a:lnSpc>
                <a:spcPct val="115000"/>
              </a:lnSpc>
              <a:spcBef>
                <a:spcPts val="1200"/>
              </a:spcBef>
              <a:spcAft>
                <a:spcPts val="0"/>
              </a:spcAft>
              <a:buNone/>
            </a:pPr>
            <a:r>
              <a:t/>
            </a:r>
            <a:endParaRPr sz="1300">
              <a:latin typeface="Golos Text Medium"/>
              <a:ea typeface="Golos Text Medium"/>
              <a:cs typeface="Golos Text Medium"/>
              <a:sym typeface="Golos Text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58"/>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Search</a:t>
            </a:r>
            <a:endParaRPr/>
          </a:p>
        </p:txBody>
      </p:sp>
      <p:sp>
        <p:nvSpPr>
          <p:cNvPr id="812" name="Google Shape;812;p58"/>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Linear Search</a:t>
            </a:r>
            <a:r>
              <a:rPr lang="en"/>
              <a:t>, also known as Sequential Search, is one of the simplest and most straightforward searching algorithms. </a:t>
            </a:r>
            <a:endParaRPr/>
          </a:p>
          <a:p>
            <a:pPr indent="0" lvl="0" marL="0" rtl="0" algn="l">
              <a:spcBef>
                <a:spcPts val="1000"/>
              </a:spcBef>
              <a:spcAft>
                <a:spcPts val="0"/>
              </a:spcAft>
              <a:buNone/>
            </a:pPr>
            <a:br>
              <a:rPr lang="en"/>
            </a:br>
            <a:r>
              <a:rPr lang="en"/>
              <a:t>It works by sequentially examining each element in a collection of data(array or list) until a match is found or the entire collection has been traversed.</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The average time complexity of linear search algorithm is O(n), where n is the number of elements in the list or array being searched. This means the time taken for searching increases linearly with the size of the input.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9"/>
          <p:cNvSpPr txBox="1"/>
          <p:nvPr>
            <p:ph type="title"/>
          </p:nvPr>
        </p:nvSpPr>
        <p:spPr>
          <a:xfrm>
            <a:off x="3193875" y="313200"/>
            <a:ext cx="3027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Search</a:t>
            </a:r>
            <a:endParaRPr/>
          </a:p>
        </p:txBody>
      </p:sp>
      <p:pic>
        <p:nvPicPr>
          <p:cNvPr id="818" name="Google Shape;818;p59"/>
          <p:cNvPicPr preferRelativeResize="0"/>
          <p:nvPr/>
        </p:nvPicPr>
        <p:blipFill>
          <a:blip r:embed="rId3">
            <a:alphaModFix/>
          </a:blip>
          <a:stretch>
            <a:fillRect/>
          </a:stretch>
        </p:blipFill>
        <p:spPr>
          <a:xfrm>
            <a:off x="1277975" y="1094075"/>
            <a:ext cx="6738901" cy="3658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0"/>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algorithm for linear search can be broken down into the following steps: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	</a:t>
            </a:r>
            <a:r>
              <a:rPr b="1" lang="en"/>
              <a:t>Start</a:t>
            </a:r>
            <a:r>
              <a:rPr lang="en"/>
              <a:t>: Begin at the first element of the collection of elements.</a:t>
            </a:r>
            <a:endParaRPr/>
          </a:p>
          <a:p>
            <a:pPr indent="0" lvl="0" marL="0" rtl="0" algn="l">
              <a:spcBef>
                <a:spcPts val="1000"/>
              </a:spcBef>
              <a:spcAft>
                <a:spcPts val="0"/>
              </a:spcAft>
              <a:buNone/>
            </a:pPr>
            <a:r>
              <a:rPr lang="en"/>
              <a:t>	</a:t>
            </a:r>
            <a:r>
              <a:rPr b="1" lang="en"/>
              <a:t>Compare</a:t>
            </a:r>
            <a:r>
              <a:rPr lang="en"/>
              <a:t>: Compare the current element with the desired element.</a:t>
            </a:r>
            <a:endParaRPr/>
          </a:p>
          <a:p>
            <a:pPr indent="0" lvl="0" marL="0" rtl="0" algn="l">
              <a:spcBef>
                <a:spcPts val="1000"/>
              </a:spcBef>
              <a:spcAft>
                <a:spcPts val="0"/>
              </a:spcAft>
              <a:buNone/>
            </a:pPr>
            <a:r>
              <a:rPr lang="en"/>
              <a:t>	</a:t>
            </a:r>
            <a:r>
              <a:rPr b="1" lang="en"/>
              <a:t>Found</a:t>
            </a:r>
            <a:r>
              <a:rPr lang="en"/>
              <a:t>: If the current element is equal to the desired element, return true or index </a:t>
            </a:r>
            <a:br>
              <a:rPr lang="en"/>
            </a:br>
            <a:r>
              <a:rPr lang="en"/>
              <a:t>	to the current element.</a:t>
            </a:r>
            <a:endParaRPr/>
          </a:p>
          <a:p>
            <a:pPr indent="0" lvl="0" marL="0" rtl="0" algn="l">
              <a:spcBef>
                <a:spcPts val="1000"/>
              </a:spcBef>
              <a:spcAft>
                <a:spcPts val="0"/>
              </a:spcAft>
              <a:buNone/>
            </a:pPr>
            <a:r>
              <a:rPr lang="en"/>
              <a:t>	</a:t>
            </a:r>
            <a:r>
              <a:rPr b="1" lang="en"/>
              <a:t>Move</a:t>
            </a:r>
            <a:r>
              <a:rPr lang="en"/>
              <a:t>: Otherwise, move to the next element in the collection.</a:t>
            </a:r>
            <a:endParaRPr/>
          </a:p>
          <a:p>
            <a:pPr indent="0" lvl="0" marL="0" rtl="0" algn="l">
              <a:spcBef>
                <a:spcPts val="1000"/>
              </a:spcBef>
              <a:spcAft>
                <a:spcPts val="0"/>
              </a:spcAft>
              <a:buNone/>
            </a:pPr>
            <a:r>
              <a:rPr lang="en"/>
              <a:t>	</a:t>
            </a:r>
            <a:r>
              <a:rPr b="1" lang="en"/>
              <a:t>Repeat</a:t>
            </a:r>
            <a:r>
              <a:rPr lang="en"/>
              <a:t>: Repeat steps 2-4 until we have reached the end of collection.</a:t>
            </a:r>
            <a:endParaRPr/>
          </a:p>
          <a:p>
            <a:pPr indent="0" lvl="0" marL="0" rtl="0" algn="l">
              <a:spcBef>
                <a:spcPts val="1000"/>
              </a:spcBef>
              <a:spcAft>
                <a:spcPts val="1000"/>
              </a:spcAft>
              <a:buNone/>
            </a:pPr>
            <a:r>
              <a:rPr lang="en"/>
              <a:t>	</a:t>
            </a:r>
            <a:r>
              <a:rPr b="1" lang="en"/>
              <a:t>Not found</a:t>
            </a:r>
            <a:r>
              <a:rPr lang="en"/>
              <a:t>: If the end of the collection is reached without finding the desired </a:t>
            </a:r>
            <a:br>
              <a:rPr lang="en"/>
            </a:br>
            <a:r>
              <a:rPr lang="en"/>
              <a:t>	element, return that the desired element is not in the array.</a:t>
            </a:r>
            <a:endParaRPr/>
          </a:p>
        </p:txBody>
      </p:sp>
      <p:sp>
        <p:nvSpPr>
          <p:cNvPr id="824" name="Google Shape;824;p60"/>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for Linear Search Algorithm: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1"/>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Linear Search Algorithm,</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en"/>
              <a:t>Every element is considered as a potential match for the key and checked for the same.</a:t>
            </a:r>
            <a:br>
              <a:rPr lang="en"/>
            </a:br>
            <a:endParaRPr/>
          </a:p>
          <a:p>
            <a:pPr indent="-317500" lvl="0" marL="457200" rtl="0" algn="l">
              <a:spcBef>
                <a:spcPts val="0"/>
              </a:spcBef>
              <a:spcAft>
                <a:spcPts val="0"/>
              </a:spcAft>
              <a:buSzPts val="1400"/>
              <a:buChar char="-"/>
            </a:pPr>
            <a:r>
              <a:rPr lang="en"/>
              <a:t>If any element is found equal to the key, the search is successful and the index of that element is returned.</a:t>
            </a:r>
            <a:br>
              <a:rPr lang="en"/>
            </a:br>
            <a:endParaRPr/>
          </a:p>
          <a:p>
            <a:pPr indent="-317500" lvl="0" marL="457200" rtl="0" algn="l">
              <a:spcBef>
                <a:spcPts val="0"/>
              </a:spcBef>
              <a:spcAft>
                <a:spcPts val="0"/>
              </a:spcAft>
              <a:buSzPts val="1400"/>
              <a:buChar char="-"/>
            </a:pPr>
            <a:r>
              <a:rPr lang="en"/>
              <a:t>If no element is found equal to the key, the search yields “No match found”.</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For example: Consider the array arr[] = {10, 50, 30, 70, 80, 20, 90, 40} and key = 30</a:t>
            </a:r>
            <a:endParaRPr/>
          </a:p>
        </p:txBody>
      </p:sp>
      <p:sp>
        <p:nvSpPr>
          <p:cNvPr id="830" name="Google Shape;830;p61"/>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work?</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62"/>
          <p:cNvSpPr txBox="1"/>
          <p:nvPr>
            <p:ph idx="1" type="body"/>
          </p:nvPr>
        </p:nvSpPr>
        <p:spPr>
          <a:xfrm>
            <a:off x="715100" y="1242450"/>
            <a:ext cx="29043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Linear Search, we iterate over all the elements of the array and check if it the current element is equal to the target element. If we find any element to be equal to the target element, then return the index of the current element. Otherwise, if no element is equal to the target element, then return -1 as the element is not found.</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836" name="Google Shape;836;p62"/>
          <p:cNvSpPr txBox="1"/>
          <p:nvPr>
            <p:ph type="title"/>
          </p:nvPr>
        </p:nvSpPr>
        <p:spPr>
          <a:xfrm>
            <a:off x="715100" y="4588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pic>
        <p:nvPicPr>
          <p:cNvPr id="837" name="Google Shape;837;p62"/>
          <p:cNvPicPr preferRelativeResize="0"/>
          <p:nvPr/>
        </p:nvPicPr>
        <p:blipFill>
          <a:blip r:embed="rId3">
            <a:alphaModFix/>
          </a:blip>
          <a:stretch>
            <a:fillRect/>
          </a:stretch>
        </p:blipFill>
        <p:spPr>
          <a:xfrm>
            <a:off x="4672575" y="1279700"/>
            <a:ext cx="3620156" cy="3596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3"/>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Time Complexity:</a:t>
            </a:r>
            <a:endParaRPr u="sng"/>
          </a:p>
          <a:p>
            <a:pPr indent="0" lvl="0" marL="0" rtl="0" algn="l">
              <a:spcBef>
                <a:spcPts val="1000"/>
              </a:spcBef>
              <a:spcAft>
                <a:spcPts val="0"/>
              </a:spcAft>
              <a:buNone/>
            </a:pPr>
            <a:r>
              <a:rPr b="1" lang="en"/>
              <a:t>Best Case</a:t>
            </a:r>
            <a:r>
              <a:rPr lang="en"/>
              <a:t>: In the best case, the key might be present at the first index. So the best case complexity is O(1)</a:t>
            </a:r>
            <a:endParaRPr/>
          </a:p>
          <a:p>
            <a:pPr indent="0" lvl="0" marL="0" rtl="0" algn="l">
              <a:spcBef>
                <a:spcPts val="1000"/>
              </a:spcBef>
              <a:spcAft>
                <a:spcPts val="0"/>
              </a:spcAft>
              <a:buNone/>
            </a:pPr>
            <a:r>
              <a:rPr b="1" lang="en"/>
              <a:t>Worst Case</a:t>
            </a:r>
            <a:r>
              <a:rPr lang="en"/>
              <a:t>: In the worst case, the key might be present at the last index i.e., opposite to the end from which the search has started in the list. So the worst-case complexity is O(N) where N is the size of the list.</a:t>
            </a:r>
            <a:endParaRPr/>
          </a:p>
          <a:p>
            <a:pPr indent="0" lvl="0" marL="0" rtl="0" algn="l">
              <a:spcBef>
                <a:spcPts val="1000"/>
              </a:spcBef>
              <a:spcAft>
                <a:spcPts val="0"/>
              </a:spcAft>
              <a:buNone/>
            </a:pPr>
            <a:r>
              <a:rPr b="1" lang="en"/>
              <a:t>Average Case</a:t>
            </a:r>
            <a:r>
              <a:rPr lang="en"/>
              <a:t>: O(N)</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u="sng"/>
              <a:t>Auxiliary Space:</a:t>
            </a:r>
            <a:r>
              <a:rPr lang="en"/>
              <a:t> </a:t>
            </a:r>
            <a:br>
              <a:rPr lang="en"/>
            </a:br>
            <a:r>
              <a:rPr lang="en"/>
              <a:t>O(1) as except for the variable to iterate through the list, no other variable is used.</a:t>
            </a:r>
            <a:endParaRPr/>
          </a:p>
          <a:p>
            <a:pPr indent="0" lvl="0" marL="0" rtl="0" algn="l">
              <a:spcBef>
                <a:spcPts val="1000"/>
              </a:spcBef>
              <a:spcAft>
                <a:spcPts val="1000"/>
              </a:spcAft>
              <a:buNone/>
            </a:pPr>
            <a:r>
              <a:t/>
            </a:r>
            <a:endParaRPr/>
          </a:p>
        </p:txBody>
      </p:sp>
      <p:sp>
        <p:nvSpPr>
          <p:cNvPr id="843" name="Google Shape;843;p63"/>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 Time Complexity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4"/>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000000"/>
              </a:buClr>
              <a:buSzPts val="1400"/>
              <a:buFont typeface="Arial"/>
              <a:buChar char="●"/>
            </a:pPr>
            <a:r>
              <a:rPr b="1" lang="en">
                <a:solidFill>
                  <a:srgbClr val="000000"/>
                </a:solidFill>
              </a:rPr>
              <a:t>Unsorted Lists:</a:t>
            </a:r>
            <a:r>
              <a:rPr lang="en">
                <a:solidFill>
                  <a:srgbClr val="000000"/>
                </a:solidFill>
              </a:rPr>
              <a:t> When we have an unsorted array or list, linear search is most commonly used to find any element in the collection.</a:t>
            </a:r>
            <a:br>
              <a:rPr lang="en">
                <a:solidFill>
                  <a:srgbClr val="000000"/>
                </a:solidFill>
              </a:rPr>
            </a:br>
            <a:endParaRPr>
              <a:solidFill>
                <a:srgbClr val="000000"/>
              </a:solidFill>
            </a:endParaRPr>
          </a:p>
          <a:p>
            <a:pPr indent="-317500" lvl="0" marL="457200" rtl="0" algn="l">
              <a:spcBef>
                <a:spcPts val="0"/>
              </a:spcBef>
              <a:spcAft>
                <a:spcPts val="0"/>
              </a:spcAft>
              <a:buClr>
                <a:srgbClr val="000000"/>
              </a:buClr>
              <a:buSzPts val="1400"/>
              <a:buFont typeface="Arial"/>
              <a:buChar char="●"/>
            </a:pPr>
            <a:r>
              <a:rPr b="1" lang="en">
                <a:solidFill>
                  <a:srgbClr val="000000"/>
                </a:solidFill>
              </a:rPr>
              <a:t>Small Data Sets:</a:t>
            </a:r>
            <a:r>
              <a:rPr lang="en">
                <a:solidFill>
                  <a:srgbClr val="000000"/>
                </a:solidFill>
              </a:rPr>
              <a:t> Linear Search is preferred over binary search when we have small data sets with</a:t>
            </a:r>
            <a:br>
              <a:rPr lang="en">
                <a:solidFill>
                  <a:srgbClr val="000000"/>
                </a:solidFill>
              </a:rPr>
            </a:br>
            <a:endParaRPr>
              <a:solidFill>
                <a:srgbClr val="000000"/>
              </a:solidFill>
            </a:endParaRPr>
          </a:p>
          <a:p>
            <a:pPr indent="-317500" lvl="0" marL="457200" rtl="0" algn="l">
              <a:spcBef>
                <a:spcPts val="0"/>
              </a:spcBef>
              <a:spcAft>
                <a:spcPts val="0"/>
              </a:spcAft>
              <a:buClr>
                <a:srgbClr val="000000"/>
              </a:buClr>
              <a:buSzPts val="1400"/>
              <a:buFont typeface="Arial"/>
              <a:buChar char="●"/>
            </a:pPr>
            <a:r>
              <a:rPr b="1" lang="en">
                <a:solidFill>
                  <a:srgbClr val="000000"/>
                </a:solidFill>
              </a:rPr>
              <a:t>Searching Linked Lists:</a:t>
            </a:r>
            <a:r>
              <a:rPr lang="en">
                <a:solidFill>
                  <a:srgbClr val="000000"/>
                </a:solidFill>
              </a:rPr>
              <a:t> In linked list implementations, linear search is commonly used to find elements within the list. Each node is checked sequentially until the desired element is found.</a:t>
            </a:r>
            <a:br>
              <a:rPr lang="en">
                <a:solidFill>
                  <a:srgbClr val="000000"/>
                </a:solidFill>
              </a:rPr>
            </a:br>
            <a:endParaRPr>
              <a:solidFill>
                <a:srgbClr val="000000"/>
              </a:solidFill>
            </a:endParaRPr>
          </a:p>
          <a:p>
            <a:pPr indent="-317500" lvl="0" marL="457200" rtl="0" algn="l">
              <a:spcBef>
                <a:spcPts val="0"/>
              </a:spcBef>
              <a:spcAft>
                <a:spcPts val="0"/>
              </a:spcAft>
              <a:buClr>
                <a:srgbClr val="000000"/>
              </a:buClr>
              <a:buSzPts val="1400"/>
              <a:buFont typeface="Arial"/>
              <a:buChar char="●"/>
            </a:pPr>
            <a:r>
              <a:rPr b="1" lang="en">
                <a:solidFill>
                  <a:srgbClr val="000000"/>
                </a:solidFill>
              </a:rPr>
              <a:t>Simple Implementation:</a:t>
            </a:r>
            <a:r>
              <a:rPr lang="en">
                <a:solidFill>
                  <a:srgbClr val="000000"/>
                </a:solidFill>
              </a:rPr>
              <a:t> Linear Search is much easier to understand and implement as compared to Binary Search or Ternary Search.</a:t>
            </a:r>
            <a:endParaRPr>
              <a:solidFill>
                <a:srgbClr val="000000"/>
              </a:solidFill>
            </a:endParaRPr>
          </a:p>
          <a:p>
            <a:pPr indent="0" lvl="0" marL="0" rtl="0" algn="l">
              <a:spcBef>
                <a:spcPts val="1200"/>
              </a:spcBef>
              <a:spcAft>
                <a:spcPts val="1000"/>
              </a:spcAft>
              <a:buNone/>
            </a:pPr>
            <a:r>
              <a:t/>
            </a:r>
            <a:endParaRPr/>
          </a:p>
        </p:txBody>
      </p:sp>
      <p:sp>
        <p:nvSpPr>
          <p:cNvPr id="849" name="Google Shape;849;p6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Linear Search Algorithm</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65"/>
          <p:cNvSpPr txBox="1"/>
          <p:nvPr>
            <p:ph idx="1" type="body"/>
          </p:nvPr>
        </p:nvSpPr>
        <p:spPr>
          <a:xfrm>
            <a:off x="715050" y="585875"/>
            <a:ext cx="7713900" cy="42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000000"/>
                </a:solidFill>
              </a:rPr>
              <a:t>Advantages:</a:t>
            </a:r>
            <a:endParaRPr b="1" sz="1800" u="sng">
              <a:solidFill>
                <a:srgbClr val="000000"/>
              </a:solidFill>
            </a:endParaRPr>
          </a:p>
          <a:p>
            <a:pPr indent="-298450" lvl="0" marL="457200" rtl="0" algn="l">
              <a:spcBef>
                <a:spcPts val="1200"/>
              </a:spcBef>
              <a:spcAft>
                <a:spcPts val="0"/>
              </a:spcAft>
              <a:buClr>
                <a:srgbClr val="000000"/>
              </a:buClr>
              <a:buSzPts val="1100"/>
              <a:buFont typeface="Arial"/>
              <a:buChar char="●"/>
            </a:pPr>
            <a:r>
              <a:rPr lang="en">
                <a:solidFill>
                  <a:srgbClr val="000000"/>
                </a:solidFill>
              </a:rPr>
              <a:t>Linear search can be used irrespective of whether the array is sorted or not. It can be used on arrays of any data type.</a:t>
            </a:r>
            <a:br>
              <a:rPr lang="en">
                <a:solidFill>
                  <a:srgbClr val="000000"/>
                </a:solidFill>
              </a:rPr>
            </a:br>
            <a:endParaRPr>
              <a:solidFill>
                <a:srgbClr val="000000"/>
              </a:solidFill>
            </a:endParaRPr>
          </a:p>
          <a:p>
            <a:pPr indent="-298450" lvl="0" marL="457200" rtl="0" algn="l">
              <a:spcBef>
                <a:spcPts val="0"/>
              </a:spcBef>
              <a:spcAft>
                <a:spcPts val="0"/>
              </a:spcAft>
              <a:buClr>
                <a:srgbClr val="000000"/>
              </a:buClr>
              <a:buSzPts val="1100"/>
              <a:buFont typeface="Arial"/>
              <a:buChar char="●"/>
            </a:pPr>
            <a:r>
              <a:rPr lang="en">
                <a:solidFill>
                  <a:srgbClr val="000000"/>
                </a:solidFill>
              </a:rPr>
              <a:t>Does not require any additional memory.</a:t>
            </a:r>
            <a:br>
              <a:rPr lang="en">
                <a:solidFill>
                  <a:srgbClr val="000000"/>
                </a:solidFill>
              </a:rPr>
            </a:br>
            <a:endParaRPr>
              <a:solidFill>
                <a:srgbClr val="000000"/>
              </a:solidFill>
            </a:endParaRPr>
          </a:p>
          <a:p>
            <a:pPr indent="-298450" lvl="0" marL="457200" rtl="0" algn="l">
              <a:spcBef>
                <a:spcPts val="0"/>
              </a:spcBef>
              <a:spcAft>
                <a:spcPts val="0"/>
              </a:spcAft>
              <a:buClr>
                <a:srgbClr val="000000"/>
              </a:buClr>
              <a:buSzPts val="1100"/>
              <a:buFont typeface="Arial"/>
              <a:buChar char="●"/>
            </a:pPr>
            <a:r>
              <a:rPr lang="en">
                <a:solidFill>
                  <a:srgbClr val="000000"/>
                </a:solidFill>
              </a:rPr>
              <a:t>It is a well-suited algorithm for small datasets.</a:t>
            </a:r>
            <a:endParaRPr>
              <a:solidFill>
                <a:srgbClr val="000000"/>
              </a:solidFill>
            </a:endParaRPr>
          </a:p>
          <a:p>
            <a:pPr indent="0" lvl="0" marL="0" rtl="0" algn="l">
              <a:spcBef>
                <a:spcPts val="1200"/>
              </a:spcBef>
              <a:spcAft>
                <a:spcPts val="0"/>
              </a:spcAft>
              <a:buNone/>
            </a:pPr>
            <a:br>
              <a:rPr b="1" lang="en" sz="1800" u="sng">
                <a:solidFill>
                  <a:srgbClr val="000000"/>
                </a:solidFill>
              </a:rPr>
            </a:br>
            <a:r>
              <a:rPr b="1" lang="en" sz="1800" u="sng">
                <a:solidFill>
                  <a:srgbClr val="000000"/>
                </a:solidFill>
              </a:rPr>
              <a:t>Disadvantages</a:t>
            </a:r>
            <a:r>
              <a:rPr b="1" lang="en" sz="1800" u="sng">
                <a:solidFill>
                  <a:srgbClr val="000000"/>
                </a:solidFill>
              </a:rPr>
              <a:t>:</a:t>
            </a:r>
            <a:endParaRPr b="1" sz="1800" u="sng">
              <a:solidFill>
                <a:srgbClr val="000000"/>
              </a:solidFill>
            </a:endParaRPr>
          </a:p>
          <a:p>
            <a:pPr indent="-298450" lvl="0" marL="457200" rtl="0" algn="l">
              <a:spcBef>
                <a:spcPts val="1200"/>
              </a:spcBef>
              <a:spcAft>
                <a:spcPts val="0"/>
              </a:spcAft>
              <a:buClr>
                <a:srgbClr val="000000"/>
              </a:buClr>
              <a:buSzPts val="1100"/>
              <a:buFont typeface="Arial"/>
              <a:buChar char="●"/>
            </a:pPr>
            <a:r>
              <a:rPr lang="en">
                <a:solidFill>
                  <a:srgbClr val="000000"/>
                </a:solidFill>
              </a:rPr>
              <a:t>Linear search has a time complexity of O(N), which in turn makes it slow for large datasets.</a:t>
            </a:r>
            <a:br>
              <a:rPr lang="en">
                <a:solidFill>
                  <a:srgbClr val="000000"/>
                </a:solidFill>
              </a:rPr>
            </a:br>
            <a:endParaRPr>
              <a:solidFill>
                <a:srgbClr val="000000"/>
              </a:solidFill>
            </a:endParaRPr>
          </a:p>
          <a:p>
            <a:pPr indent="-298450" lvl="0" marL="457200" rtl="0" algn="l">
              <a:spcBef>
                <a:spcPts val="0"/>
              </a:spcBef>
              <a:spcAft>
                <a:spcPts val="0"/>
              </a:spcAft>
              <a:buClr>
                <a:srgbClr val="000000"/>
              </a:buClr>
              <a:buSzPts val="1100"/>
              <a:buFont typeface="Arial"/>
              <a:buChar char="●"/>
            </a:pPr>
            <a:r>
              <a:rPr lang="en">
                <a:solidFill>
                  <a:srgbClr val="000000"/>
                </a:solidFill>
              </a:rPr>
              <a:t>Not suitable for large arrays.</a:t>
            </a:r>
            <a:endParaRPr>
              <a:solidFill>
                <a:srgbClr val="000000"/>
              </a:solidFill>
            </a:endParaRPr>
          </a:p>
          <a:p>
            <a:pPr indent="0" lvl="0" marL="0" rtl="0" algn="l">
              <a:spcBef>
                <a:spcPts val="1200"/>
              </a:spcBef>
              <a:spcAft>
                <a:spcPts val="1000"/>
              </a:spcAft>
              <a:buNone/>
            </a:pPr>
            <a:r>
              <a:t/>
            </a:r>
            <a:endParaRPr>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6"/>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60" name="Google Shape;860;p66"/>
          <p:cNvPicPr preferRelativeResize="0"/>
          <p:nvPr/>
        </p:nvPicPr>
        <p:blipFill>
          <a:blip r:embed="rId3">
            <a:alphaModFix/>
          </a:blip>
          <a:stretch>
            <a:fillRect/>
          </a:stretch>
        </p:blipFill>
        <p:spPr>
          <a:xfrm>
            <a:off x="1649800" y="407475"/>
            <a:ext cx="5723000" cy="3843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6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Search </a:t>
            </a:r>
            <a:endParaRPr/>
          </a:p>
        </p:txBody>
      </p:sp>
      <p:sp>
        <p:nvSpPr>
          <p:cNvPr id="866" name="Google Shape;866;p67"/>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Binary Search</a:t>
            </a:r>
            <a:r>
              <a:rPr lang="en"/>
              <a:t> Algorithm is a searching algorithm used in a sorted array by repeatedly dividing the search interval in half. </a:t>
            </a:r>
            <a:endParaRPr/>
          </a:p>
          <a:p>
            <a:pPr indent="0" lvl="0" marL="0" rtl="0" algn="l">
              <a:spcBef>
                <a:spcPts val="1000"/>
              </a:spcBef>
              <a:spcAft>
                <a:spcPts val="0"/>
              </a:spcAft>
              <a:buNone/>
            </a:pPr>
            <a:r>
              <a:rPr lang="en"/>
              <a:t>The idea of binary search is to use the information that the array is sorted and reduce the time complexity to O(log N).</a:t>
            </a:r>
            <a:endParaRPr/>
          </a:p>
          <a:p>
            <a:pPr indent="0" lvl="0" marL="0" rtl="0" algn="l">
              <a:spcBef>
                <a:spcPts val="1000"/>
              </a:spcBef>
              <a:spcAft>
                <a:spcPts val="0"/>
              </a:spcAft>
              <a:buNone/>
            </a:pPr>
            <a:r>
              <a:rPr lang="en"/>
              <a:t>It works by repeatedly dividing the search interval in half until the target value is found or the interval is empty. </a:t>
            </a:r>
            <a:endParaRPr/>
          </a:p>
          <a:p>
            <a:pPr indent="0" lvl="0" marL="0" rtl="0" algn="l">
              <a:spcBef>
                <a:spcPts val="1000"/>
              </a:spcBef>
              <a:spcAft>
                <a:spcPts val="0"/>
              </a:spcAft>
              <a:buNone/>
            </a:pPr>
            <a:r>
              <a:rPr lang="en"/>
              <a:t>To apply Binary Search algorithm:</a:t>
            </a:r>
            <a:endParaRPr/>
          </a:p>
          <a:p>
            <a:pPr indent="-317500" lvl="0" marL="457200" rtl="0" algn="l">
              <a:spcBef>
                <a:spcPts val="1000"/>
              </a:spcBef>
              <a:spcAft>
                <a:spcPts val="0"/>
              </a:spcAft>
              <a:buSzPts val="1400"/>
              <a:buChar char="-"/>
            </a:pPr>
            <a:r>
              <a:rPr lang="en"/>
              <a:t>The data structure must be sorted.</a:t>
            </a:r>
            <a:endParaRPr/>
          </a:p>
          <a:p>
            <a:pPr indent="-317500" lvl="0" marL="457200" rtl="0" algn="l">
              <a:spcBef>
                <a:spcPts val="0"/>
              </a:spcBef>
              <a:spcAft>
                <a:spcPts val="0"/>
              </a:spcAft>
              <a:buSzPts val="1400"/>
              <a:buChar char="-"/>
            </a:pPr>
            <a:r>
              <a:rPr lang="en"/>
              <a:t>Access to any element of the data structure should take constant time.</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715100" y="15472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67" name="Google Shape;267;p23"/>
          <p:cNvSpPr txBox="1"/>
          <p:nvPr>
            <p:ph idx="1" type="subTitle"/>
          </p:nvPr>
        </p:nvSpPr>
        <p:spPr>
          <a:xfrm>
            <a:off x="2050814" y="15472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to DSA</a:t>
            </a:r>
            <a:endParaRPr/>
          </a:p>
        </p:txBody>
      </p:sp>
      <p:sp>
        <p:nvSpPr>
          <p:cNvPr id="268" name="Google Shape;268;p2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269" name="Google Shape;269;p23"/>
          <p:cNvCxnSpPr/>
          <p:nvPr/>
        </p:nvCxnSpPr>
        <p:spPr>
          <a:xfrm>
            <a:off x="1259000" y="1788550"/>
            <a:ext cx="552600" cy="0"/>
          </a:xfrm>
          <a:prstGeom prst="straightConnector1">
            <a:avLst/>
          </a:prstGeom>
          <a:noFill/>
          <a:ln cap="flat" cmpd="sng" w="19050">
            <a:solidFill>
              <a:schemeClr val="dk1"/>
            </a:solidFill>
            <a:prstDash val="solid"/>
            <a:round/>
            <a:headEnd len="med" w="med" type="none"/>
            <a:tailEnd len="med" w="med" type="stealth"/>
          </a:ln>
        </p:spPr>
      </p:cxnSp>
      <p:sp>
        <p:nvSpPr>
          <p:cNvPr id="270" name="Google Shape;270;p23"/>
          <p:cNvSpPr txBox="1"/>
          <p:nvPr>
            <p:ph idx="3" type="title"/>
          </p:nvPr>
        </p:nvSpPr>
        <p:spPr>
          <a:xfrm>
            <a:off x="715100" y="22249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71" name="Google Shape;271;p23"/>
          <p:cNvSpPr txBox="1"/>
          <p:nvPr>
            <p:ph idx="4" type="subTitle"/>
          </p:nvPr>
        </p:nvSpPr>
        <p:spPr>
          <a:xfrm>
            <a:off x="2050814" y="22249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 Essentials</a:t>
            </a:r>
            <a:endParaRPr/>
          </a:p>
        </p:txBody>
      </p:sp>
      <p:sp>
        <p:nvSpPr>
          <p:cNvPr id="272" name="Google Shape;272;p23"/>
          <p:cNvSpPr txBox="1"/>
          <p:nvPr>
            <p:ph idx="5" type="title"/>
          </p:nvPr>
        </p:nvSpPr>
        <p:spPr>
          <a:xfrm>
            <a:off x="715100" y="29026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73" name="Google Shape;273;p23"/>
          <p:cNvSpPr txBox="1"/>
          <p:nvPr>
            <p:ph idx="6" type="subTitle"/>
          </p:nvPr>
        </p:nvSpPr>
        <p:spPr>
          <a:xfrm>
            <a:off x="2050814" y="29026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Types</a:t>
            </a:r>
            <a:endParaRPr/>
          </a:p>
        </p:txBody>
      </p:sp>
      <p:sp>
        <p:nvSpPr>
          <p:cNvPr id="274" name="Google Shape;274;p23"/>
          <p:cNvSpPr txBox="1"/>
          <p:nvPr>
            <p:ph idx="7" type="title"/>
          </p:nvPr>
        </p:nvSpPr>
        <p:spPr>
          <a:xfrm>
            <a:off x="715100" y="35803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75" name="Google Shape;275;p23"/>
          <p:cNvSpPr txBox="1"/>
          <p:nvPr>
            <p:ph idx="8" type="subTitle"/>
          </p:nvPr>
        </p:nvSpPr>
        <p:spPr>
          <a:xfrm>
            <a:off x="2050814" y="35803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Pointers</a:t>
            </a:r>
            <a:endParaRPr/>
          </a:p>
        </p:txBody>
      </p:sp>
      <p:cxnSp>
        <p:nvCxnSpPr>
          <p:cNvPr id="276" name="Google Shape;276;p23"/>
          <p:cNvCxnSpPr/>
          <p:nvPr/>
        </p:nvCxnSpPr>
        <p:spPr>
          <a:xfrm>
            <a:off x="1259000" y="24660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277" name="Google Shape;277;p23"/>
          <p:cNvCxnSpPr/>
          <p:nvPr/>
        </p:nvCxnSpPr>
        <p:spPr>
          <a:xfrm>
            <a:off x="1259000" y="31435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278" name="Google Shape;278;p23"/>
          <p:cNvCxnSpPr/>
          <p:nvPr/>
        </p:nvCxnSpPr>
        <p:spPr>
          <a:xfrm>
            <a:off x="1259000" y="3821050"/>
            <a:ext cx="552600" cy="0"/>
          </a:xfrm>
          <a:prstGeom prst="straightConnector1">
            <a:avLst/>
          </a:prstGeom>
          <a:noFill/>
          <a:ln cap="flat" cmpd="sng" w="19050">
            <a:solidFill>
              <a:schemeClr val="dk1"/>
            </a:solidFill>
            <a:prstDash val="solid"/>
            <a:round/>
            <a:headEnd len="med" w="med" type="none"/>
            <a:tailEnd len="med" w="med" type="stealth"/>
          </a:ln>
        </p:spPr>
      </p:cxnSp>
      <p:sp>
        <p:nvSpPr>
          <p:cNvPr id="279" name="Google Shape;279;p23"/>
          <p:cNvSpPr txBox="1"/>
          <p:nvPr>
            <p:ph idx="7" type="title"/>
          </p:nvPr>
        </p:nvSpPr>
        <p:spPr>
          <a:xfrm>
            <a:off x="715100" y="41899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80" name="Google Shape;280;p23"/>
          <p:cNvSpPr txBox="1"/>
          <p:nvPr>
            <p:ph idx="8" type="subTitle"/>
          </p:nvPr>
        </p:nvSpPr>
        <p:spPr>
          <a:xfrm>
            <a:off x="2050814" y="41899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Arrays</a:t>
            </a:r>
            <a:endParaRPr/>
          </a:p>
        </p:txBody>
      </p:sp>
      <p:cxnSp>
        <p:nvCxnSpPr>
          <p:cNvPr id="281" name="Google Shape;281;p23"/>
          <p:cNvCxnSpPr/>
          <p:nvPr/>
        </p:nvCxnSpPr>
        <p:spPr>
          <a:xfrm>
            <a:off x="1259000" y="44306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68"/>
          <p:cNvSpPr txBox="1"/>
          <p:nvPr>
            <p:ph type="title"/>
          </p:nvPr>
        </p:nvSpPr>
        <p:spPr>
          <a:xfrm>
            <a:off x="3193875" y="313200"/>
            <a:ext cx="3027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Search</a:t>
            </a:r>
            <a:endParaRPr/>
          </a:p>
        </p:txBody>
      </p:sp>
      <p:pic>
        <p:nvPicPr>
          <p:cNvPr id="872" name="Google Shape;872;p68"/>
          <p:cNvPicPr preferRelativeResize="0"/>
          <p:nvPr/>
        </p:nvPicPr>
        <p:blipFill>
          <a:blip r:embed="rId3">
            <a:alphaModFix/>
          </a:blip>
          <a:stretch>
            <a:fillRect/>
          </a:stretch>
        </p:blipFill>
        <p:spPr>
          <a:xfrm>
            <a:off x="846600" y="1445300"/>
            <a:ext cx="7724775" cy="3305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9"/>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000000"/>
              </a:buClr>
              <a:buSzPts val="1400"/>
              <a:buFont typeface="Arial"/>
              <a:buChar char="●"/>
            </a:pPr>
            <a:r>
              <a:rPr lang="en">
                <a:solidFill>
                  <a:srgbClr val="000000"/>
                </a:solidFill>
              </a:rPr>
              <a:t>Divide the search space into two halves by</a:t>
            </a:r>
            <a:r>
              <a:rPr lang="en">
                <a:solidFill>
                  <a:srgbClr val="000000"/>
                </a:solidFill>
                <a:uFill>
                  <a:noFill/>
                </a:uFill>
                <a:hlinkClick r:id="rId3">
                  <a:extLst>
                    <a:ext uri="{A12FA001-AC4F-418D-AE19-62706E023703}">
                      <ahyp:hlinkClr val="tx"/>
                    </a:ext>
                  </a:extLst>
                </a:hlinkClick>
              </a:rPr>
              <a:t> </a:t>
            </a:r>
            <a:r>
              <a:rPr b="1" lang="en"/>
              <a:t>finding the middle index “mid”</a:t>
            </a:r>
            <a:r>
              <a:rPr lang="en"/>
              <a:t>.</a:t>
            </a:r>
            <a:r>
              <a:rPr lang="en">
                <a:solidFill>
                  <a:srgbClr val="000000"/>
                </a:solidFill>
              </a:rPr>
              <a:t> </a:t>
            </a:r>
            <a:endParaRPr>
              <a:solidFill>
                <a:srgbClr val="000000"/>
              </a:solidFill>
            </a:endParaRPr>
          </a:p>
          <a:p>
            <a:pPr indent="-317500" lvl="0" marL="457200" rtl="0" algn="l">
              <a:spcBef>
                <a:spcPts val="0"/>
              </a:spcBef>
              <a:spcAft>
                <a:spcPts val="0"/>
              </a:spcAft>
              <a:buClr>
                <a:srgbClr val="000000"/>
              </a:buClr>
              <a:buSzPts val="1400"/>
              <a:buFont typeface="Arial"/>
              <a:buChar char="●"/>
            </a:pPr>
            <a:r>
              <a:rPr lang="en">
                <a:solidFill>
                  <a:srgbClr val="000000"/>
                </a:solidFill>
              </a:rPr>
              <a:t>Compare the middle element of the search space with the </a:t>
            </a:r>
            <a:r>
              <a:rPr b="1" lang="en">
                <a:solidFill>
                  <a:srgbClr val="000000"/>
                </a:solidFill>
              </a:rPr>
              <a:t>key</a:t>
            </a:r>
            <a:r>
              <a:rPr lang="en">
                <a:solidFill>
                  <a:srgbClr val="000000"/>
                </a:solidFill>
              </a:rPr>
              <a:t>. </a:t>
            </a:r>
            <a:endParaRPr>
              <a:solidFill>
                <a:srgbClr val="000000"/>
              </a:solidFill>
            </a:endParaRPr>
          </a:p>
          <a:p>
            <a:pPr indent="-317500" lvl="0" marL="457200" rtl="0" algn="l">
              <a:spcBef>
                <a:spcPts val="0"/>
              </a:spcBef>
              <a:spcAft>
                <a:spcPts val="0"/>
              </a:spcAft>
              <a:buClr>
                <a:srgbClr val="000000"/>
              </a:buClr>
              <a:buSzPts val="1400"/>
              <a:buFont typeface="Arial"/>
              <a:buChar char="●"/>
            </a:pPr>
            <a:r>
              <a:rPr lang="en">
                <a:solidFill>
                  <a:srgbClr val="000000"/>
                </a:solidFill>
              </a:rPr>
              <a:t>If the </a:t>
            </a:r>
            <a:r>
              <a:rPr b="1" lang="en">
                <a:solidFill>
                  <a:srgbClr val="000000"/>
                </a:solidFill>
              </a:rPr>
              <a:t>key </a:t>
            </a:r>
            <a:r>
              <a:rPr lang="en">
                <a:solidFill>
                  <a:srgbClr val="000000"/>
                </a:solidFill>
              </a:rPr>
              <a:t>is found at middle element, the process is terminated.</a:t>
            </a:r>
            <a:endParaRPr>
              <a:solidFill>
                <a:srgbClr val="000000"/>
              </a:solidFill>
            </a:endParaRPr>
          </a:p>
          <a:p>
            <a:pPr indent="-317500" lvl="0" marL="457200" rtl="0" algn="l">
              <a:spcBef>
                <a:spcPts val="0"/>
              </a:spcBef>
              <a:spcAft>
                <a:spcPts val="0"/>
              </a:spcAft>
              <a:buClr>
                <a:srgbClr val="000000"/>
              </a:buClr>
              <a:buSzPts val="1400"/>
              <a:buFont typeface="Arial"/>
              <a:buChar char="●"/>
            </a:pPr>
            <a:r>
              <a:rPr lang="en">
                <a:solidFill>
                  <a:srgbClr val="000000"/>
                </a:solidFill>
              </a:rPr>
              <a:t>If the </a:t>
            </a:r>
            <a:r>
              <a:rPr b="1" lang="en">
                <a:solidFill>
                  <a:srgbClr val="000000"/>
                </a:solidFill>
              </a:rPr>
              <a:t>key </a:t>
            </a:r>
            <a:r>
              <a:rPr lang="en">
                <a:solidFill>
                  <a:srgbClr val="000000"/>
                </a:solidFill>
              </a:rPr>
              <a:t>is not found at middle element, choose which half will be used as the next search space.</a:t>
            </a:r>
            <a:endParaRPr>
              <a:solidFill>
                <a:srgbClr val="000000"/>
              </a:solidFill>
            </a:endParaRPr>
          </a:p>
          <a:p>
            <a:pPr indent="-317500" lvl="1" marL="914400" rtl="0" algn="l">
              <a:spcBef>
                <a:spcPts val="0"/>
              </a:spcBef>
              <a:spcAft>
                <a:spcPts val="0"/>
              </a:spcAft>
              <a:buClr>
                <a:srgbClr val="000000"/>
              </a:buClr>
              <a:buSzPts val="1400"/>
              <a:buFont typeface="Arial"/>
              <a:buChar char="○"/>
            </a:pPr>
            <a:r>
              <a:rPr lang="en">
                <a:solidFill>
                  <a:srgbClr val="000000"/>
                </a:solidFill>
              </a:rPr>
              <a:t>If the </a:t>
            </a:r>
            <a:r>
              <a:rPr b="1" lang="en">
                <a:solidFill>
                  <a:srgbClr val="000000"/>
                </a:solidFill>
              </a:rPr>
              <a:t>key </a:t>
            </a:r>
            <a:r>
              <a:rPr lang="en">
                <a:solidFill>
                  <a:srgbClr val="000000"/>
                </a:solidFill>
              </a:rPr>
              <a:t>is smaller than the middle element, then the </a:t>
            </a:r>
            <a:r>
              <a:rPr b="1" lang="en">
                <a:solidFill>
                  <a:srgbClr val="000000"/>
                </a:solidFill>
              </a:rPr>
              <a:t>left </a:t>
            </a:r>
            <a:r>
              <a:rPr lang="en">
                <a:solidFill>
                  <a:srgbClr val="000000"/>
                </a:solidFill>
              </a:rPr>
              <a:t>side is used for next search.</a:t>
            </a:r>
            <a:endParaRPr>
              <a:solidFill>
                <a:srgbClr val="000000"/>
              </a:solidFill>
            </a:endParaRPr>
          </a:p>
          <a:p>
            <a:pPr indent="-317500" lvl="1" marL="914400" rtl="0" algn="l">
              <a:spcBef>
                <a:spcPts val="0"/>
              </a:spcBef>
              <a:spcAft>
                <a:spcPts val="0"/>
              </a:spcAft>
              <a:buClr>
                <a:srgbClr val="000000"/>
              </a:buClr>
              <a:buSzPts val="1400"/>
              <a:buFont typeface="Arial"/>
              <a:buChar char="○"/>
            </a:pPr>
            <a:r>
              <a:rPr lang="en">
                <a:solidFill>
                  <a:srgbClr val="000000"/>
                </a:solidFill>
              </a:rPr>
              <a:t>If the </a:t>
            </a:r>
            <a:r>
              <a:rPr b="1" lang="en">
                <a:solidFill>
                  <a:srgbClr val="000000"/>
                </a:solidFill>
              </a:rPr>
              <a:t>key </a:t>
            </a:r>
            <a:r>
              <a:rPr lang="en">
                <a:solidFill>
                  <a:srgbClr val="000000"/>
                </a:solidFill>
              </a:rPr>
              <a:t>is larger than the middle element, then the </a:t>
            </a:r>
            <a:r>
              <a:rPr b="1" lang="en">
                <a:solidFill>
                  <a:srgbClr val="000000"/>
                </a:solidFill>
              </a:rPr>
              <a:t>right </a:t>
            </a:r>
            <a:r>
              <a:rPr lang="en">
                <a:solidFill>
                  <a:srgbClr val="000000"/>
                </a:solidFill>
              </a:rPr>
              <a:t>side is used for next search.</a:t>
            </a:r>
            <a:endParaRPr>
              <a:solidFill>
                <a:srgbClr val="000000"/>
              </a:solidFill>
            </a:endParaRPr>
          </a:p>
          <a:p>
            <a:pPr indent="-317500" lvl="0" marL="457200" rtl="0" algn="l">
              <a:spcBef>
                <a:spcPts val="0"/>
              </a:spcBef>
              <a:spcAft>
                <a:spcPts val="0"/>
              </a:spcAft>
              <a:buClr>
                <a:srgbClr val="000000"/>
              </a:buClr>
              <a:buSzPts val="1400"/>
              <a:buFont typeface="Arial"/>
              <a:buChar char="●"/>
            </a:pPr>
            <a:r>
              <a:rPr lang="en">
                <a:solidFill>
                  <a:srgbClr val="000000"/>
                </a:solidFill>
              </a:rPr>
              <a:t>This process is continued until the </a:t>
            </a:r>
            <a:r>
              <a:rPr b="1" lang="en">
                <a:solidFill>
                  <a:srgbClr val="000000"/>
                </a:solidFill>
              </a:rPr>
              <a:t>key </a:t>
            </a:r>
            <a:r>
              <a:rPr lang="en">
                <a:solidFill>
                  <a:srgbClr val="000000"/>
                </a:solidFill>
              </a:rPr>
              <a:t>is found or the total search space is exhausted.</a:t>
            </a:r>
            <a:endParaRPr>
              <a:solidFill>
                <a:srgbClr val="000000"/>
              </a:solidFill>
            </a:endParaRPr>
          </a:p>
          <a:p>
            <a:pPr indent="0" lvl="0" marL="0" rtl="0" algn="l">
              <a:spcBef>
                <a:spcPts val="1200"/>
              </a:spcBef>
              <a:spcAft>
                <a:spcPts val="1000"/>
              </a:spcAft>
              <a:buNone/>
            </a:pPr>
            <a:r>
              <a:t/>
            </a:r>
            <a:endParaRPr/>
          </a:p>
        </p:txBody>
      </p:sp>
      <p:sp>
        <p:nvSpPr>
          <p:cNvPr id="878" name="Google Shape;878;p69"/>
          <p:cNvSpPr txBox="1"/>
          <p:nvPr>
            <p:ph type="title"/>
          </p:nvPr>
        </p:nvSpPr>
        <p:spPr>
          <a:xfrm>
            <a:off x="715100" y="382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for Binary Search Algorithm:</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0"/>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Consider an array arr[] = {2, 5, 8, 12, 16, 23, 38, 56, 72, 91}, and the target = 23.</a:t>
            </a:r>
            <a:endParaRPr/>
          </a:p>
        </p:txBody>
      </p:sp>
      <p:sp>
        <p:nvSpPr>
          <p:cNvPr id="884" name="Google Shape;884;p70"/>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work?</a:t>
            </a:r>
            <a:endParaRPr/>
          </a:p>
        </p:txBody>
      </p:sp>
      <p:pic>
        <p:nvPicPr>
          <p:cNvPr id="885" name="Google Shape;885;p70"/>
          <p:cNvPicPr preferRelativeResize="0"/>
          <p:nvPr/>
        </p:nvPicPr>
        <p:blipFill>
          <a:blip r:embed="rId3">
            <a:alphaModFix/>
          </a:blip>
          <a:stretch>
            <a:fillRect/>
          </a:stretch>
        </p:blipFill>
        <p:spPr>
          <a:xfrm>
            <a:off x="1162888" y="2141713"/>
            <a:ext cx="6257925" cy="2581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pic>
        <p:nvPicPr>
          <p:cNvPr id="890" name="Google Shape;890;p71"/>
          <p:cNvPicPr preferRelativeResize="0"/>
          <p:nvPr/>
        </p:nvPicPr>
        <p:blipFill>
          <a:blip r:embed="rId3">
            <a:alphaModFix/>
          </a:blip>
          <a:stretch>
            <a:fillRect/>
          </a:stretch>
        </p:blipFill>
        <p:spPr>
          <a:xfrm>
            <a:off x="1273000" y="333275"/>
            <a:ext cx="5558367" cy="2228485"/>
          </a:xfrm>
          <a:prstGeom prst="rect">
            <a:avLst/>
          </a:prstGeom>
          <a:noFill/>
          <a:ln>
            <a:noFill/>
          </a:ln>
        </p:spPr>
      </p:pic>
      <p:pic>
        <p:nvPicPr>
          <p:cNvPr id="891" name="Google Shape;891;p71"/>
          <p:cNvPicPr preferRelativeResize="0"/>
          <p:nvPr/>
        </p:nvPicPr>
        <p:blipFill>
          <a:blip r:embed="rId4">
            <a:alphaModFix/>
          </a:blip>
          <a:stretch>
            <a:fillRect/>
          </a:stretch>
        </p:blipFill>
        <p:spPr>
          <a:xfrm>
            <a:off x="1292732" y="2783064"/>
            <a:ext cx="5558368" cy="228228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2"/>
          <p:cNvSpPr txBox="1"/>
          <p:nvPr>
            <p:ph idx="1" type="body"/>
          </p:nvPr>
        </p:nvSpPr>
        <p:spPr>
          <a:xfrm>
            <a:off x="410300" y="1090050"/>
            <a:ext cx="3242400" cy="336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a:t>Iterative Binary Search:</a:t>
            </a:r>
            <a:br>
              <a:rPr lang="en"/>
            </a:br>
            <a:r>
              <a:rPr lang="en"/>
              <a:t>Here we use a while loop to continue the process of comparing the key and splitting the search space in two halves.</a:t>
            </a:r>
            <a:br>
              <a:rPr lang="en"/>
            </a:br>
            <a:endParaRPr/>
          </a:p>
          <a:p>
            <a:pPr indent="-317500" lvl="0" marL="457200" rtl="0" algn="l">
              <a:spcBef>
                <a:spcPts val="0"/>
              </a:spcBef>
              <a:spcAft>
                <a:spcPts val="0"/>
              </a:spcAft>
              <a:buSzPts val="1400"/>
              <a:buAutoNum type="arabicPeriod"/>
            </a:pPr>
            <a:r>
              <a:rPr b="1" lang="en"/>
              <a:t>Recursive Binary Search </a:t>
            </a:r>
            <a:r>
              <a:rPr lang="en"/>
              <a:t>Here we create a recursive function and compare the mid of the search space with the key. And based on the result either return the index where the key is found.</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sp>
        <p:nvSpPr>
          <p:cNvPr id="897" name="Google Shape;897;p72"/>
          <p:cNvSpPr txBox="1"/>
          <p:nvPr>
            <p:ph type="title"/>
          </p:nvPr>
        </p:nvSpPr>
        <p:spPr>
          <a:xfrm>
            <a:off x="486500" y="3064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pic>
        <p:nvPicPr>
          <p:cNvPr id="898" name="Google Shape;898;p72"/>
          <p:cNvPicPr preferRelativeResize="0"/>
          <p:nvPr/>
        </p:nvPicPr>
        <p:blipFill>
          <a:blip r:embed="rId3">
            <a:alphaModFix/>
          </a:blip>
          <a:stretch>
            <a:fillRect/>
          </a:stretch>
        </p:blipFill>
        <p:spPr>
          <a:xfrm>
            <a:off x="3699624" y="0"/>
            <a:ext cx="4577926" cy="51434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3"/>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Time Complexity:</a:t>
            </a:r>
            <a:endParaRPr u="sng"/>
          </a:p>
          <a:p>
            <a:pPr indent="0" lvl="0" marL="0" rtl="0" algn="l">
              <a:spcBef>
                <a:spcPts val="1000"/>
              </a:spcBef>
              <a:spcAft>
                <a:spcPts val="0"/>
              </a:spcAft>
              <a:buNone/>
            </a:pPr>
            <a:r>
              <a:rPr b="1" lang="en"/>
              <a:t>Best Case</a:t>
            </a:r>
            <a:r>
              <a:rPr lang="en"/>
              <a:t>: In the best case, the key might be present at the first index. So the best case complexity is O(1)</a:t>
            </a:r>
            <a:endParaRPr/>
          </a:p>
          <a:p>
            <a:pPr indent="0" lvl="0" marL="0" rtl="0" algn="l">
              <a:spcBef>
                <a:spcPts val="1000"/>
              </a:spcBef>
              <a:spcAft>
                <a:spcPts val="0"/>
              </a:spcAft>
              <a:buNone/>
            </a:pPr>
            <a:r>
              <a:rPr b="1" lang="en"/>
              <a:t>Worst Case</a:t>
            </a:r>
            <a:r>
              <a:rPr lang="en"/>
              <a:t>: In the worst case, the key might be present at the last index i.e., opposite to the end from which the search has started in the list. So the worst-case complexity is </a:t>
            </a:r>
            <a:r>
              <a:rPr lang="en"/>
              <a:t>O(log N) </a:t>
            </a:r>
            <a:r>
              <a:rPr lang="en"/>
              <a:t> where N is the size of the list.</a:t>
            </a:r>
            <a:endParaRPr/>
          </a:p>
          <a:p>
            <a:pPr indent="0" lvl="0" marL="0" rtl="0" algn="l">
              <a:spcBef>
                <a:spcPts val="1000"/>
              </a:spcBef>
              <a:spcAft>
                <a:spcPts val="0"/>
              </a:spcAft>
              <a:buNone/>
            </a:pPr>
            <a:r>
              <a:rPr b="1" lang="en"/>
              <a:t>Average Case</a:t>
            </a:r>
            <a:r>
              <a:rPr lang="en"/>
              <a:t>: </a:t>
            </a:r>
            <a:r>
              <a:rPr lang="en"/>
              <a:t>O(log N)</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u="sng"/>
              <a:t>Auxiliary Space:</a:t>
            </a:r>
            <a:r>
              <a:rPr lang="en"/>
              <a:t> </a:t>
            </a:r>
            <a:br>
              <a:rPr lang="en"/>
            </a:br>
            <a:r>
              <a:rPr lang="en"/>
              <a:t>O(1), If the recursive call stack is considered then the auxiliary space will be O(logN).</a:t>
            </a:r>
            <a:endParaRPr/>
          </a:p>
          <a:p>
            <a:pPr indent="0" lvl="0" marL="0" rtl="0" algn="l">
              <a:spcBef>
                <a:spcPts val="1000"/>
              </a:spcBef>
              <a:spcAft>
                <a:spcPts val="1000"/>
              </a:spcAft>
              <a:buNone/>
            </a:pPr>
            <a:r>
              <a:t/>
            </a:r>
            <a:endParaRPr/>
          </a:p>
        </p:txBody>
      </p:sp>
      <p:sp>
        <p:nvSpPr>
          <p:cNvPr id="904" name="Google Shape;904;p73"/>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 Time Complexity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4"/>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en">
                <a:solidFill>
                  <a:srgbClr val="000000"/>
                </a:solidFill>
              </a:rPr>
              <a:t>Binary search can be used as a building block for more complex algorithms used in machine learning, such as algorithms for training neural networks or finding the optimal hyperparameters for a model.</a:t>
            </a:r>
            <a:br>
              <a:rPr lang="en">
                <a:solidFill>
                  <a:srgbClr val="000000"/>
                </a:solidFill>
              </a:rPr>
            </a:br>
            <a:endParaRPr>
              <a:solidFill>
                <a:srgbClr val="000000"/>
              </a:solidFill>
            </a:endParaRPr>
          </a:p>
          <a:p>
            <a:pPr indent="-298450" lvl="0" marL="457200" rtl="0" algn="l">
              <a:spcBef>
                <a:spcPts val="0"/>
              </a:spcBef>
              <a:spcAft>
                <a:spcPts val="0"/>
              </a:spcAft>
              <a:buClr>
                <a:srgbClr val="000000"/>
              </a:buClr>
              <a:buSzPts val="1100"/>
              <a:buFont typeface="Arial"/>
              <a:buChar char="●"/>
            </a:pPr>
            <a:r>
              <a:rPr lang="en">
                <a:solidFill>
                  <a:srgbClr val="000000"/>
                </a:solidFill>
              </a:rPr>
              <a:t>It can be used for searching in computer graphics such as algorithms for ray tracing or texture mapping.</a:t>
            </a:r>
            <a:br>
              <a:rPr lang="en">
                <a:solidFill>
                  <a:srgbClr val="000000"/>
                </a:solidFill>
              </a:rPr>
            </a:br>
            <a:endParaRPr>
              <a:solidFill>
                <a:srgbClr val="000000"/>
              </a:solidFill>
            </a:endParaRPr>
          </a:p>
          <a:p>
            <a:pPr indent="-298450" lvl="0" marL="457200" rtl="0" algn="l">
              <a:spcBef>
                <a:spcPts val="0"/>
              </a:spcBef>
              <a:spcAft>
                <a:spcPts val="0"/>
              </a:spcAft>
              <a:buClr>
                <a:srgbClr val="000000"/>
              </a:buClr>
              <a:buSzPts val="1100"/>
              <a:buFont typeface="Arial"/>
              <a:buChar char="●"/>
            </a:pPr>
            <a:r>
              <a:rPr lang="en">
                <a:solidFill>
                  <a:srgbClr val="000000"/>
                </a:solidFill>
              </a:rPr>
              <a:t>It can be used for searching a database.</a:t>
            </a:r>
            <a:endParaRPr>
              <a:solidFill>
                <a:srgbClr val="000000"/>
              </a:solidFill>
            </a:endParaRPr>
          </a:p>
          <a:p>
            <a:pPr indent="0" lvl="0" marL="0" rtl="0" algn="l">
              <a:spcBef>
                <a:spcPts val="1200"/>
              </a:spcBef>
              <a:spcAft>
                <a:spcPts val="1000"/>
              </a:spcAft>
              <a:buNone/>
            </a:pPr>
            <a:r>
              <a:t/>
            </a:r>
            <a:endParaRPr>
              <a:solidFill>
                <a:srgbClr val="000000"/>
              </a:solidFill>
            </a:endParaRPr>
          </a:p>
        </p:txBody>
      </p:sp>
      <p:sp>
        <p:nvSpPr>
          <p:cNvPr id="910" name="Google Shape;910;p7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Binary Search Algorithm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5"/>
          <p:cNvSpPr txBox="1"/>
          <p:nvPr>
            <p:ph idx="1" type="body"/>
          </p:nvPr>
        </p:nvSpPr>
        <p:spPr>
          <a:xfrm>
            <a:off x="715050" y="585875"/>
            <a:ext cx="7713900" cy="42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000000"/>
                </a:solidFill>
              </a:rPr>
              <a:t>Advantages:</a:t>
            </a:r>
            <a:endParaRPr b="1" sz="1800" u="sng">
              <a:solidFill>
                <a:srgbClr val="000000"/>
              </a:solidFill>
            </a:endParaRPr>
          </a:p>
          <a:p>
            <a:pPr indent="-298450" lvl="0" marL="457200" rtl="0" algn="l">
              <a:spcBef>
                <a:spcPts val="1200"/>
              </a:spcBef>
              <a:spcAft>
                <a:spcPts val="0"/>
              </a:spcAft>
              <a:buClr>
                <a:srgbClr val="000000"/>
              </a:buClr>
              <a:buSzPts val="1100"/>
              <a:buFont typeface="Arial"/>
              <a:buChar char="●"/>
            </a:pPr>
            <a:r>
              <a:rPr lang="en">
                <a:solidFill>
                  <a:srgbClr val="000000"/>
                </a:solidFill>
              </a:rPr>
              <a:t>Binary search is faster than linear search, especially for large arrays.</a:t>
            </a:r>
            <a:endParaRPr>
              <a:solidFill>
                <a:srgbClr val="000000"/>
              </a:solidFill>
            </a:endParaRPr>
          </a:p>
          <a:p>
            <a:pPr indent="-298450" lvl="0" marL="457200" rtl="0" algn="l">
              <a:spcBef>
                <a:spcPts val="0"/>
              </a:spcBef>
              <a:spcAft>
                <a:spcPts val="0"/>
              </a:spcAft>
              <a:buClr>
                <a:srgbClr val="000000"/>
              </a:buClr>
              <a:buSzPts val="1100"/>
              <a:buFont typeface="Arial"/>
              <a:buChar char="●"/>
            </a:pPr>
            <a:r>
              <a:rPr lang="en">
                <a:solidFill>
                  <a:srgbClr val="000000"/>
                </a:solidFill>
              </a:rPr>
              <a:t>More efficient than other searching algorithms with a similar time complexity, such as interpolation search or exponential search.</a:t>
            </a:r>
            <a:endParaRPr>
              <a:solidFill>
                <a:srgbClr val="000000"/>
              </a:solidFill>
            </a:endParaRPr>
          </a:p>
          <a:p>
            <a:pPr indent="-298450" lvl="0" marL="457200" rtl="0" algn="l">
              <a:spcBef>
                <a:spcPts val="0"/>
              </a:spcBef>
              <a:spcAft>
                <a:spcPts val="0"/>
              </a:spcAft>
              <a:buClr>
                <a:srgbClr val="000000"/>
              </a:buClr>
              <a:buSzPts val="1100"/>
              <a:buFont typeface="Arial"/>
              <a:buChar char="●"/>
            </a:pPr>
            <a:r>
              <a:rPr lang="en">
                <a:solidFill>
                  <a:srgbClr val="000000"/>
                </a:solidFill>
              </a:rPr>
              <a:t>Binary search is well-suited for searching large datasets that are stored in external memory, such as on a hard drive or in the cloud.</a:t>
            </a:r>
            <a:endParaRPr>
              <a:solidFill>
                <a:srgbClr val="000000"/>
              </a:solidFill>
            </a:endParaRPr>
          </a:p>
          <a:p>
            <a:pPr indent="0" lvl="0" marL="0" rtl="0" algn="l">
              <a:spcBef>
                <a:spcPts val="1200"/>
              </a:spcBef>
              <a:spcAft>
                <a:spcPts val="0"/>
              </a:spcAft>
              <a:buNone/>
            </a:pPr>
            <a:br>
              <a:rPr b="1" lang="en" sz="1800" u="sng">
                <a:solidFill>
                  <a:srgbClr val="000000"/>
                </a:solidFill>
              </a:rPr>
            </a:br>
            <a:r>
              <a:rPr b="1" lang="en" sz="1800" u="sng">
                <a:solidFill>
                  <a:srgbClr val="000000"/>
                </a:solidFill>
              </a:rPr>
              <a:t>Disadvantages:</a:t>
            </a:r>
            <a:endParaRPr b="1" sz="1800" u="sng">
              <a:solidFill>
                <a:srgbClr val="000000"/>
              </a:solidFill>
            </a:endParaRPr>
          </a:p>
          <a:p>
            <a:pPr indent="-298450" lvl="0" marL="457200" rtl="0" algn="l">
              <a:spcBef>
                <a:spcPts val="1200"/>
              </a:spcBef>
              <a:spcAft>
                <a:spcPts val="0"/>
              </a:spcAft>
              <a:buClr>
                <a:srgbClr val="000000"/>
              </a:buClr>
              <a:buSzPts val="1100"/>
              <a:buFont typeface="Arial"/>
              <a:buChar char="●"/>
            </a:pPr>
            <a:r>
              <a:rPr lang="en">
                <a:solidFill>
                  <a:srgbClr val="000000"/>
                </a:solidFill>
              </a:rPr>
              <a:t>The array should be sorted.</a:t>
            </a:r>
            <a:endParaRPr>
              <a:solidFill>
                <a:srgbClr val="000000"/>
              </a:solidFill>
            </a:endParaRPr>
          </a:p>
          <a:p>
            <a:pPr indent="-298450" lvl="0" marL="457200" rtl="0" algn="l">
              <a:spcBef>
                <a:spcPts val="0"/>
              </a:spcBef>
              <a:spcAft>
                <a:spcPts val="0"/>
              </a:spcAft>
              <a:buClr>
                <a:srgbClr val="000000"/>
              </a:buClr>
              <a:buSzPts val="1100"/>
              <a:buFont typeface="Arial"/>
              <a:buChar char="●"/>
            </a:pPr>
            <a:r>
              <a:rPr lang="en">
                <a:solidFill>
                  <a:srgbClr val="000000"/>
                </a:solidFill>
              </a:rPr>
              <a:t>Binary search requires that the data structure being searched be stored in contiguous memory locations. </a:t>
            </a:r>
            <a:endParaRPr>
              <a:solidFill>
                <a:srgbClr val="000000"/>
              </a:solidFill>
            </a:endParaRPr>
          </a:p>
          <a:p>
            <a:pPr indent="-298450" lvl="0" marL="457200" rtl="0" algn="l">
              <a:spcBef>
                <a:spcPts val="0"/>
              </a:spcBef>
              <a:spcAft>
                <a:spcPts val="0"/>
              </a:spcAft>
              <a:buClr>
                <a:srgbClr val="000000"/>
              </a:buClr>
              <a:buSzPts val="1100"/>
              <a:buFont typeface="Arial"/>
              <a:buChar char="●"/>
            </a:pPr>
            <a:r>
              <a:rPr lang="en">
                <a:solidFill>
                  <a:srgbClr val="000000"/>
                </a:solidFill>
              </a:rPr>
              <a:t>Binary search requires that the elements of the array be comparable, meaning that they must be able to be ordered.</a:t>
            </a:r>
            <a:endParaRPr>
              <a:solidFill>
                <a:srgbClr val="000000"/>
              </a:solidFill>
            </a:endParaRPr>
          </a:p>
          <a:p>
            <a:pPr indent="0" lvl="0" marL="0" rtl="0" algn="l">
              <a:spcBef>
                <a:spcPts val="1200"/>
              </a:spcBef>
              <a:spcAft>
                <a:spcPts val="1000"/>
              </a:spcAft>
              <a:buNone/>
            </a:pPr>
            <a:r>
              <a:t/>
            </a:r>
            <a:endParaRPr>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6"/>
          <p:cNvSpPr/>
          <p:nvPr/>
        </p:nvSpPr>
        <p:spPr>
          <a:xfrm>
            <a:off x="691625" y="3437950"/>
            <a:ext cx="3733500" cy="725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921" name="Google Shape;921;p76"/>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latin typeface="Golos Text"/>
                <a:ea typeface="Golos Text"/>
                <a:cs typeface="Golos Text"/>
                <a:sym typeface="Golos Text"/>
              </a:rPr>
              <a:t>Introduction to Breadth-First Search (BFS)</a:t>
            </a:r>
            <a:br>
              <a:rPr b="1" lang="en" sz="1600">
                <a:latin typeface="Golos Text"/>
                <a:ea typeface="Golos Text"/>
                <a:cs typeface="Golos Text"/>
                <a:sym typeface="Golos Text"/>
              </a:rPr>
            </a:br>
            <a:endParaRPr b="1" sz="1600">
              <a:latin typeface="Golos Text"/>
              <a:ea typeface="Golos Text"/>
              <a:cs typeface="Golos Text"/>
              <a:sym typeface="Golos Text"/>
            </a:endParaRPr>
          </a:p>
          <a:p>
            <a:pPr indent="-317500" lvl="0" marL="457200" rtl="0" algn="l">
              <a:lnSpc>
                <a:spcPct val="150000"/>
              </a:lnSpc>
              <a:spcBef>
                <a:spcPts val="1200"/>
              </a:spcBef>
              <a:spcAft>
                <a:spcPts val="0"/>
              </a:spcAft>
              <a:buSzPts val="1400"/>
              <a:buFont typeface="Golos Text Medium"/>
              <a:buChar char="●"/>
            </a:pPr>
            <a:r>
              <a:rPr lang="en">
                <a:latin typeface="Golos Text Medium"/>
                <a:ea typeface="Golos Text Medium"/>
                <a:cs typeface="Golos Text Medium"/>
                <a:sym typeface="Golos Text Medium"/>
              </a:rPr>
              <a:t>Definition:</a:t>
            </a:r>
            <a:endParaRPr>
              <a:latin typeface="Golos Text Medium"/>
              <a:ea typeface="Golos Text Medium"/>
              <a:cs typeface="Golos Text Medium"/>
              <a:sym typeface="Golos Text Medium"/>
            </a:endParaRPr>
          </a:p>
          <a:p>
            <a:pPr indent="-317500" lvl="1" marL="9144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BFS is an algorithm for traversing or searching tree or graph data structures.</a:t>
            </a:r>
            <a:endParaRPr>
              <a:latin typeface="Golos Text Medium"/>
              <a:ea typeface="Golos Text Medium"/>
              <a:cs typeface="Golos Text Medium"/>
              <a:sym typeface="Golos Text Medium"/>
            </a:endParaRPr>
          </a:p>
          <a:p>
            <a:pPr indent="-317500" lvl="1" marL="9144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It explores all nodes at the present depth level before moving on to the nodes at the next depth level.</a:t>
            </a:r>
            <a:endParaRPr>
              <a:latin typeface="Golos Text Medium"/>
              <a:ea typeface="Golos Text Medium"/>
              <a:cs typeface="Golos Text Medium"/>
              <a:sym typeface="Golos Text Medium"/>
            </a:endParaRPr>
          </a:p>
          <a:p>
            <a:pPr indent="-317500" lvl="0" marL="4572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Key Characteristics:</a:t>
            </a:r>
            <a:endParaRPr>
              <a:latin typeface="Golos Text Medium"/>
              <a:ea typeface="Golos Text Medium"/>
              <a:cs typeface="Golos Text Medium"/>
              <a:sym typeface="Golos Text Medium"/>
            </a:endParaRPr>
          </a:p>
          <a:p>
            <a:pPr indent="-317500" lvl="1" marL="9144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Utilizes a queue (FIFO) to keep track of the next node to explore.</a:t>
            </a:r>
            <a:endParaRPr>
              <a:latin typeface="Golos Text Medium"/>
              <a:ea typeface="Golos Text Medium"/>
              <a:cs typeface="Golos Text Medium"/>
              <a:sym typeface="Golos Text Medium"/>
            </a:endParaRPr>
          </a:p>
          <a:p>
            <a:pPr indent="-317500" lvl="1" marL="9144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Explores the shortest path first in an unweighted graph.</a:t>
            </a:r>
            <a:endParaRPr>
              <a:latin typeface="Golos Text Medium"/>
              <a:ea typeface="Golos Text Medium"/>
              <a:cs typeface="Golos Text Medium"/>
              <a:sym typeface="Golos Text Medium"/>
            </a:endParaRPr>
          </a:p>
          <a:p>
            <a:pPr indent="-317500" lvl="0" marL="4572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Use Cases:</a:t>
            </a:r>
            <a:endParaRPr>
              <a:latin typeface="Golos Text Medium"/>
              <a:ea typeface="Golos Text Medium"/>
              <a:cs typeface="Golos Text Medium"/>
              <a:sym typeface="Golos Text Medium"/>
            </a:endParaRPr>
          </a:p>
          <a:p>
            <a:pPr indent="-317500" lvl="1" marL="914400" rtl="0" algn="l">
              <a:lnSpc>
                <a:spcPct val="150000"/>
              </a:lnSpc>
              <a:spcBef>
                <a:spcPts val="0"/>
              </a:spcBef>
              <a:spcAft>
                <a:spcPts val="0"/>
              </a:spcAft>
              <a:buSzPts val="1400"/>
              <a:buFont typeface="Golos Text Medium"/>
              <a:buChar char="○"/>
            </a:pPr>
            <a:r>
              <a:rPr lang="en">
                <a:latin typeface="Golos Text Medium"/>
                <a:ea typeface="Golos Text Medium"/>
                <a:cs typeface="Golos Text Medium"/>
                <a:sym typeface="Golos Text Medium"/>
              </a:rPr>
              <a:t>Widely used in AI, networking, and other domains where the exploration of a problem space is required.</a:t>
            </a:r>
            <a:endParaRPr>
              <a:latin typeface="Golos Text Medium"/>
              <a:ea typeface="Golos Text Medium"/>
              <a:cs typeface="Golos Text Medium"/>
              <a:sym typeface="Golos Text Medium"/>
            </a:endParaRPr>
          </a:p>
          <a:p>
            <a:pPr indent="0" lvl="0" marL="0" rtl="0" algn="l">
              <a:spcBef>
                <a:spcPts val="1200"/>
              </a:spcBef>
              <a:spcAft>
                <a:spcPts val="0"/>
              </a:spcAft>
              <a:buNone/>
            </a:pPr>
            <a:r>
              <a:t/>
            </a:r>
            <a:endParaRPr>
              <a:solidFill>
                <a:schemeClr val="dk1"/>
              </a:solidFill>
              <a:latin typeface="Golos Text Medium"/>
              <a:ea typeface="Golos Text Medium"/>
              <a:cs typeface="Golos Text Medium"/>
              <a:sym typeface="Golos Text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77"/>
          <p:cNvSpPr txBox="1"/>
          <p:nvPr/>
        </p:nvSpPr>
        <p:spPr>
          <a:xfrm>
            <a:off x="778900" y="275300"/>
            <a:ext cx="7137900" cy="235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latin typeface="Golos Text"/>
                <a:ea typeface="Golos Text"/>
                <a:cs typeface="Golos Text"/>
                <a:sym typeface="Golos Text"/>
              </a:rPr>
              <a:t>BFS Algorithm Steps</a:t>
            </a:r>
            <a:endParaRPr b="1">
              <a:latin typeface="Golos Text"/>
              <a:ea typeface="Golos Text"/>
              <a:cs typeface="Golos Text"/>
              <a:sym typeface="Golos Text"/>
            </a:endParaRPr>
          </a:p>
          <a:p>
            <a:pPr indent="-317500" lvl="0" marL="457200" rtl="0" algn="l">
              <a:lnSpc>
                <a:spcPct val="150000"/>
              </a:lnSpc>
              <a:spcBef>
                <a:spcPts val="1200"/>
              </a:spcBef>
              <a:spcAft>
                <a:spcPts val="0"/>
              </a:spcAft>
              <a:buSzPts val="1400"/>
              <a:buFont typeface="Golos Text"/>
              <a:buChar char="●"/>
            </a:pPr>
            <a:r>
              <a:rPr b="1" lang="en">
                <a:latin typeface="Golos Text"/>
                <a:ea typeface="Golos Text"/>
                <a:cs typeface="Golos Text"/>
                <a:sym typeface="Golos Text"/>
              </a:rPr>
              <a:t>1. Initialization:</a:t>
            </a:r>
            <a:endParaRPr b="1">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Start by inserting the starting node in the queue and mark it as visited.</a:t>
            </a:r>
            <a:endParaRPr>
              <a:latin typeface="Golos Text"/>
              <a:ea typeface="Golos Text"/>
              <a:cs typeface="Golos Text"/>
              <a:sym typeface="Golos Text"/>
            </a:endParaRPr>
          </a:p>
          <a:p>
            <a:pPr indent="-317500" lvl="0" marL="457200" rtl="0" algn="l">
              <a:lnSpc>
                <a:spcPct val="150000"/>
              </a:lnSpc>
              <a:spcBef>
                <a:spcPts val="0"/>
              </a:spcBef>
              <a:spcAft>
                <a:spcPts val="0"/>
              </a:spcAft>
              <a:buSzPts val="1400"/>
              <a:buFont typeface="Golos Text"/>
              <a:buChar char="●"/>
            </a:pPr>
            <a:r>
              <a:rPr b="1" lang="en">
                <a:latin typeface="Golos Text"/>
                <a:ea typeface="Golos Text"/>
                <a:cs typeface="Golos Text"/>
                <a:sym typeface="Golos Text"/>
              </a:rPr>
              <a:t>2. Main Loop:</a:t>
            </a:r>
            <a:endParaRPr b="1">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Dequeue a node from the front, process it.</a:t>
            </a:r>
            <a:endParaRPr>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Enqueue all unvisited adjacent nodes and mark them as visited.</a:t>
            </a:r>
            <a:endParaRPr>
              <a:latin typeface="Golos Text"/>
              <a:ea typeface="Golos Text"/>
              <a:cs typeface="Golos Text"/>
              <a:sym typeface="Golos Text"/>
            </a:endParaRPr>
          </a:p>
          <a:p>
            <a:pPr indent="-317500" lvl="0" marL="457200" rtl="0" algn="l">
              <a:lnSpc>
                <a:spcPct val="150000"/>
              </a:lnSpc>
              <a:spcBef>
                <a:spcPts val="0"/>
              </a:spcBef>
              <a:spcAft>
                <a:spcPts val="0"/>
              </a:spcAft>
              <a:buSzPts val="1400"/>
              <a:buFont typeface="Golos Text"/>
              <a:buChar char="●"/>
            </a:pPr>
            <a:r>
              <a:rPr b="1" lang="en">
                <a:latin typeface="Golos Text"/>
                <a:ea typeface="Golos Text"/>
                <a:cs typeface="Golos Text"/>
                <a:sym typeface="Golos Text"/>
              </a:rPr>
              <a:t>3. Termination:</a:t>
            </a:r>
            <a:endParaRPr b="1">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Repeat the process until the queue </a:t>
            </a:r>
            <a:br>
              <a:rPr lang="en">
                <a:latin typeface="Golos Text"/>
                <a:ea typeface="Golos Text"/>
                <a:cs typeface="Golos Text"/>
                <a:sym typeface="Golos Text"/>
              </a:rPr>
            </a:br>
            <a:r>
              <a:rPr lang="en">
                <a:latin typeface="Golos Text"/>
                <a:ea typeface="Golos Text"/>
                <a:cs typeface="Golos Text"/>
                <a:sym typeface="Golos Text"/>
              </a:rPr>
              <a:t>is empty or the target node is found.</a:t>
            </a:r>
            <a:br>
              <a:rPr lang="en">
                <a:latin typeface="Golos Text"/>
                <a:ea typeface="Golos Text"/>
                <a:cs typeface="Golos Text"/>
                <a:sym typeface="Golos Text"/>
              </a:rPr>
            </a:br>
            <a:endParaRPr>
              <a:latin typeface="Golos Text"/>
              <a:ea typeface="Golos Text"/>
              <a:cs typeface="Golos Text"/>
              <a:sym typeface="Golos Text"/>
            </a:endParaRPr>
          </a:p>
          <a:p>
            <a:pPr indent="0" lvl="0" marL="0" rtl="0" algn="l">
              <a:spcBef>
                <a:spcPts val="1200"/>
              </a:spcBef>
              <a:spcAft>
                <a:spcPts val="0"/>
              </a:spcAft>
              <a:buNone/>
            </a:pPr>
            <a:r>
              <a:t/>
            </a:r>
            <a:endParaRPr>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b="1">
              <a:latin typeface="Golos Text"/>
              <a:ea typeface="Golos Text"/>
              <a:cs typeface="Golos Text"/>
              <a:sym typeface="Golos Text"/>
            </a:endParaRPr>
          </a:p>
        </p:txBody>
      </p:sp>
      <p:pic>
        <p:nvPicPr>
          <p:cNvPr id="927" name="Google Shape;927;p77"/>
          <p:cNvPicPr preferRelativeResize="0"/>
          <p:nvPr/>
        </p:nvPicPr>
        <p:blipFill>
          <a:blip r:embed="rId3">
            <a:alphaModFix/>
          </a:blip>
          <a:stretch>
            <a:fillRect/>
          </a:stretch>
        </p:blipFill>
        <p:spPr>
          <a:xfrm>
            <a:off x="5126137" y="2632100"/>
            <a:ext cx="2945989" cy="2356800"/>
          </a:xfrm>
          <a:prstGeom prst="rect">
            <a:avLst/>
          </a:prstGeom>
          <a:solidFill>
            <a:schemeClr val="accent6"/>
          </a:solidFill>
          <a:ln cap="flat" cmpd="sng" w="9525">
            <a:solidFill>
              <a:schemeClr val="accent6"/>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a:t>
            </a:r>
            <a:endParaRPr/>
          </a:p>
          <a:p>
            <a:pPr indent="0" lvl="0" marL="0" rtl="0" algn="l">
              <a:spcBef>
                <a:spcPts val="0"/>
              </a:spcBef>
              <a:spcAft>
                <a:spcPts val="0"/>
              </a:spcAft>
              <a:buNone/>
            </a:pPr>
            <a:r>
              <a:rPr lang="en"/>
              <a:t>Data Structures</a:t>
            </a:r>
            <a:endParaRPr/>
          </a:p>
        </p:txBody>
      </p:sp>
      <p:sp>
        <p:nvSpPr>
          <p:cNvPr id="287" name="Google Shape;287;p24"/>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288" name="Google Shape;288;p24"/>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289" name="Google Shape;289;p24"/>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8"/>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latin typeface="Golos Text"/>
                <a:ea typeface="Golos Text"/>
                <a:cs typeface="Golos Text"/>
                <a:sym typeface="Golos Text"/>
              </a:rPr>
              <a:t>BFS Applications and Advantages</a:t>
            </a:r>
            <a:endParaRPr b="1">
              <a:latin typeface="Golos Text"/>
              <a:ea typeface="Golos Text"/>
              <a:cs typeface="Golos Text"/>
              <a:sym typeface="Golos Text"/>
            </a:endParaRPr>
          </a:p>
          <a:p>
            <a:pPr indent="-317500" lvl="0" marL="457200" rtl="0" algn="l">
              <a:lnSpc>
                <a:spcPct val="150000"/>
              </a:lnSpc>
              <a:spcBef>
                <a:spcPts val="1200"/>
              </a:spcBef>
              <a:spcAft>
                <a:spcPts val="0"/>
              </a:spcAft>
              <a:buSzPts val="1400"/>
              <a:buFont typeface="Golos Text"/>
              <a:buChar char="●"/>
            </a:pPr>
            <a:r>
              <a:rPr b="1" lang="en">
                <a:latin typeface="Golos Text"/>
                <a:ea typeface="Golos Text"/>
                <a:cs typeface="Golos Text"/>
                <a:sym typeface="Golos Text"/>
              </a:rPr>
              <a:t>Applications:</a:t>
            </a:r>
            <a:endParaRPr b="1">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Shortest Path Finding in an unweighted graph.</a:t>
            </a:r>
            <a:endParaRPr>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Web Crawlers for exploring the web.</a:t>
            </a:r>
            <a:endParaRPr>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AI for game playing and solving puzzles.</a:t>
            </a:r>
            <a:endParaRPr>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Peer-to-Peer Networks and Social Networking Sites.</a:t>
            </a:r>
            <a:endParaRPr>
              <a:latin typeface="Golos Text"/>
              <a:ea typeface="Golos Text"/>
              <a:cs typeface="Golos Text"/>
              <a:sym typeface="Golos Text"/>
            </a:endParaRPr>
          </a:p>
          <a:p>
            <a:pPr indent="-317500" lvl="0" marL="457200" rtl="0" algn="l">
              <a:lnSpc>
                <a:spcPct val="150000"/>
              </a:lnSpc>
              <a:spcBef>
                <a:spcPts val="0"/>
              </a:spcBef>
              <a:spcAft>
                <a:spcPts val="0"/>
              </a:spcAft>
              <a:buSzPts val="1400"/>
              <a:buFont typeface="Golos Text"/>
              <a:buChar char="●"/>
            </a:pPr>
            <a:r>
              <a:rPr b="1" lang="en">
                <a:latin typeface="Golos Text"/>
                <a:ea typeface="Golos Text"/>
                <a:cs typeface="Golos Text"/>
                <a:sym typeface="Golos Text"/>
              </a:rPr>
              <a:t>Advantages:</a:t>
            </a:r>
            <a:endParaRPr b="1">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Simple and guarantees the shortest path in an unweighted graph.</a:t>
            </a:r>
            <a:endParaRPr>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Effective in finding the shortest path in shallow or uniform-depth problems.</a:t>
            </a:r>
            <a:endParaRPr>
              <a:latin typeface="Golos Text"/>
              <a:ea typeface="Golos Text"/>
              <a:cs typeface="Golos Text"/>
              <a:sym typeface="Golos Text"/>
            </a:endParaRPr>
          </a:p>
          <a:p>
            <a:pPr indent="-317500" lvl="0" marL="457200" rtl="0" algn="l">
              <a:lnSpc>
                <a:spcPct val="150000"/>
              </a:lnSpc>
              <a:spcBef>
                <a:spcPts val="0"/>
              </a:spcBef>
              <a:spcAft>
                <a:spcPts val="0"/>
              </a:spcAft>
              <a:buSzPts val="1400"/>
              <a:buFont typeface="Golos Text"/>
              <a:buChar char="●"/>
            </a:pPr>
            <a:r>
              <a:rPr b="1" lang="en">
                <a:latin typeface="Golos Text"/>
                <a:ea typeface="Golos Text"/>
                <a:cs typeface="Golos Text"/>
                <a:sym typeface="Golos Text"/>
              </a:rPr>
              <a:t>Limitations:</a:t>
            </a:r>
            <a:endParaRPr b="1">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Not suitable for weighted graphs (Dijkstra’s Algorithm preferred).</a:t>
            </a:r>
            <a:endParaRPr>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Can be memory-intensive for large graphs due to the queue.</a:t>
            </a:r>
            <a:endParaRPr>
              <a:latin typeface="Golos Text"/>
              <a:ea typeface="Golos Text"/>
              <a:cs typeface="Golos Text"/>
              <a:sym typeface="Golos Text"/>
            </a:endParaRPr>
          </a:p>
          <a:p>
            <a:pPr indent="0" lvl="0" marL="0" rtl="0" algn="l">
              <a:spcBef>
                <a:spcPts val="1200"/>
              </a:spcBef>
              <a:spcAft>
                <a:spcPts val="0"/>
              </a:spcAft>
              <a:buNone/>
            </a:pPr>
            <a:r>
              <a:t/>
            </a:r>
            <a:endParaRPr b="1">
              <a:latin typeface="Golos Text"/>
              <a:ea typeface="Golos Text"/>
              <a:cs typeface="Golos Text"/>
              <a:sym typeface="Golos Text"/>
            </a:endParaRPr>
          </a:p>
          <a:p>
            <a:pPr indent="0" lvl="0" marL="0" rtl="0" algn="l">
              <a:spcBef>
                <a:spcPts val="0"/>
              </a:spcBef>
              <a:spcAft>
                <a:spcPts val="0"/>
              </a:spcAft>
              <a:buNone/>
            </a:pPr>
            <a:r>
              <a:t/>
            </a:r>
            <a:endParaRPr b="1">
              <a:latin typeface="Golos Text"/>
              <a:ea typeface="Golos Text"/>
              <a:cs typeface="Golos Text"/>
              <a:sym typeface="Golos Tex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79"/>
          <p:cNvSpPr txBox="1"/>
          <p:nvPr/>
        </p:nvSpPr>
        <p:spPr>
          <a:xfrm>
            <a:off x="778900" y="275300"/>
            <a:ext cx="71379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a:latin typeface="Golos Text"/>
                <a:ea typeface="Golos Text"/>
                <a:cs typeface="Golos Text"/>
                <a:sym typeface="Golos Text"/>
              </a:rPr>
              <a:t>Introduction to Depth-First Search (DFS)</a:t>
            </a:r>
            <a:endParaRPr b="1">
              <a:latin typeface="Golos Text"/>
              <a:ea typeface="Golos Text"/>
              <a:cs typeface="Golos Text"/>
              <a:sym typeface="Golos Text"/>
            </a:endParaRPr>
          </a:p>
          <a:p>
            <a:pPr indent="-317500" lvl="0" marL="457200" rtl="0" algn="l">
              <a:lnSpc>
                <a:spcPct val="150000"/>
              </a:lnSpc>
              <a:spcBef>
                <a:spcPts val="1200"/>
              </a:spcBef>
              <a:spcAft>
                <a:spcPts val="0"/>
              </a:spcAft>
              <a:buSzPts val="1400"/>
              <a:buFont typeface="Golos Text"/>
              <a:buChar char="●"/>
            </a:pPr>
            <a:r>
              <a:rPr b="1" lang="en">
                <a:latin typeface="Golos Text"/>
                <a:ea typeface="Golos Text"/>
                <a:cs typeface="Golos Text"/>
                <a:sym typeface="Golos Text"/>
              </a:rPr>
              <a:t>What is DFS?</a:t>
            </a:r>
            <a:endParaRPr b="1">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DFS is a tree/graph traversal algorithm.</a:t>
            </a:r>
            <a:endParaRPr>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Explores as far as possible along each branch before backtracking.</a:t>
            </a:r>
            <a:endParaRPr>
              <a:latin typeface="Golos Text"/>
              <a:ea typeface="Golos Text"/>
              <a:cs typeface="Golos Text"/>
              <a:sym typeface="Golos Text"/>
            </a:endParaRPr>
          </a:p>
          <a:p>
            <a:pPr indent="-317500" lvl="0" marL="457200" rtl="0" algn="l">
              <a:lnSpc>
                <a:spcPct val="150000"/>
              </a:lnSpc>
              <a:spcBef>
                <a:spcPts val="0"/>
              </a:spcBef>
              <a:spcAft>
                <a:spcPts val="0"/>
              </a:spcAft>
              <a:buSzPts val="1400"/>
              <a:buFont typeface="Golos Text"/>
              <a:buChar char="●"/>
            </a:pPr>
            <a:r>
              <a:rPr b="1" lang="en">
                <a:latin typeface="Golos Text"/>
                <a:ea typeface="Golos Text"/>
                <a:cs typeface="Golos Text"/>
                <a:sym typeface="Golos Text"/>
              </a:rPr>
              <a:t>Key Concepts:</a:t>
            </a:r>
            <a:endParaRPr b="1">
              <a:latin typeface="Golos Text"/>
              <a:ea typeface="Golos Text"/>
              <a:cs typeface="Golos Text"/>
              <a:sym typeface="Golos Text"/>
            </a:endParaRPr>
          </a:p>
          <a:p>
            <a:pPr indent="-317500" lvl="1" marL="914400" rtl="0" algn="l">
              <a:lnSpc>
                <a:spcPct val="150000"/>
              </a:lnSpc>
              <a:spcBef>
                <a:spcPts val="0"/>
              </a:spcBef>
              <a:spcAft>
                <a:spcPts val="0"/>
              </a:spcAft>
              <a:buSzPts val="1400"/>
              <a:buChar char="○"/>
            </a:pPr>
            <a:r>
              <a:rPr b="1" lang="en">
                <a:latin typeface="Golos Text"/>
                <a:ea typeface="Golos Text"/>
                <a:cs typeface="Golos Text"/>
                <a:sym typeface="Golos Text"/>
              </a:rPr>
              <a:t>Stack-Based Approach:</a:t>
            </a:r>
            <a:r>
              <a:rPr lang="en">
                <a:latin typeface="Golos Text"/>
                <a:ea typeface="Golos Text"/>
                <a:cs typeface="Golos Text"/>
                <a:sym typeface="Golos Text"/>
              </a:rPr>
              <a:t> Uses a stack to keep track of the path.</a:t>
            </a:r>
            <a:endParaRPr>
              <a:latin typeface="Golos Text"/>
              <a:ea typeface="Golos Text"/>
              <a:cs typeface="Golos Text"/>
              <a:sym typeface="Golos Text"/>
            </a:endParaRPr>
          </a:p>
          <a:p>
            <a:pPr indent="-317500" lvl="1" marL="914400" rtl="0" algn="l">
              <a:lnSpc>
                <a:spcPct val="150000"/>
              </a:lnSpc>
              <a:spcBef>
                <a:spcPts val="0"/>
              </a:spcBef>
              <a:spcAft>
                <a:spcPts val="0"/>
              </a:spcAft>
              <a:buSzPts val="1400"/>
              <a:buChar char="○"/>
            </a:pPr>
            <a:r>
              <a:rPr b="1" lang="en">
                <a:latin typeface="Golos Text"/>
                <a:ea typeface="Golos Text"/>
                <a:cs typeface="Golos Text"/>
                <a:sym typeface="Golos Text"/>
              </a:rPr>
              <a:t>Traversal Mechanism:</a:t>
            </a:r>
            <a:r>
              <a:rPr lang="en">
                <a:latin typeface="Golos Text"/>
                <a:ea typeface="Golos Text"/>
                <a:cs typeface="Golos Text"/>
                <a:sym typeface="Golos Text"/>
              </a:rPr>
              <a:t> Explores one node, then moves to an adjacent unvisited node.</a:t>
            </a:r>
            <a:endParaRPr>
              <a:latin typeface="Golos Text"/>
              <a:ea typeface="Golos Text"/>
              <a:cs typeface="Golos Text"/>
              <a:sym typeface="Golos Text"/>
            </a:endParaRPr>
          </a:p>
          <a:p>
            <a:pPr indent="0" lvl="0" marL="0" rtl="0" algn="l">
              <a:lnSpc>
                <a:spcPct val="150000"/>
              </a:lnSpc>
              <a:spcBef>
                <a:spcPts val="1200"/>
              </a:spcBef>
              <a:spcAft>
                <a:spcPts val="0"/>
              </a:spcAft>
              <a:buNone/>
            </a:pPr>
            <a:r>
              <a:t/>
            </a:r>
            <a:endParaRPr b="1">
              <a:latin typeface="Golos Text"/>
              <a:ea typeface="Golos Text"/>
              <a:cs typeface="Golos Text"/>
              <a:sym typeface="Golos Tex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0"/>
          <p:cNvSpPr txBox="1"/>
          <p:nvPr/>
        </p:nvSpPr>
        <p:spPr>
          <a:xfrm>
            <a:off x="778900" y="46700"/>
            <a:ext cx="4541400" cy="29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a:latin typeface="Golos Text"/>
                <a:ea typeface="Golos Text"/>
                <a:cs typeface="Golos Text"/>
                <a:sym typeface="Golos Text"/>
              </a:rPr>
              <a:t>How DFS Works</a:t>
            </a:r>
            <a:endParaRPr b="1">
              <a:latin typeface="Golos Text"/>
              <a:ea typeface="Golos Text"/>
              <a:cs typeface="Golos Text"/>
              <a:sym typeface="Golos Text"/>
            </a:endParaRPr>
          </a:p>
          <a:p>
            <a:pPr indent="-317500" lvl="0" marL="457200" rtl="0" algn="l">
              <a:lnSpc>
                <a:spcPct val="150000"/>
              </a:lnSpc>
              <a:spcBef>
                <a:spcPts val="1200"/>
              </a:spcBef>
              <a:spcAft>
                <a:spcPts val="0"/>
              </a:spcAft>
              <a:buSzPts val="1400"/>
              <a:buFont typeface="Golos Text"/>
              <a:buChar char="●"/>
            </a:pPr>
            <a:r>
              <a:rPr b="1" lang="en">
                <a:latin typeface="Golos Text"/>
                <a:ea typeface="Golos Text"/>
                <a:cs typeface="Golos Text"/>
                <a:sym typeface="Golos Text"/>
              </a:rPr>
              <a:t>Step-by-Step Process:</a:t>
            </a:r>
            <a:endParaRPr b="1">
              <a:latin typeface="Golos Text"/>
              <a:ea typeface="Golos Text"/>
              <a:cs typeface="Golos Text"/>
              <a:sym typeface="Golos Text"/>
            </a:endParaRPr>
          </a:p>
          <a:p>
            <a:pPr indent="-317500" lvl="1" marL="914400" rtl="0" algn="l">
              <a:lnSpc>
                <a:spcPct val="150000"/>
              </a:lnSpc>
              <a:spcBef>
                <a:spcPts val="0"/>
              </a:spcBef>
              <a:spcAft>
                <a:spcPts val="0"/>
              </a:spcAft>
              <a:buSzPts val="1400"/>
              <a:buChar char="○"/>
            </a:pPr>
            <a:r>
              <a:rPr b="1" lang="en">
                <a:latin typeface="Golos Text"/>
                <a:ea typeface="Golos Text"/>
                <a:cs typeface="Golos Text"/>
                <a:sym typeface="Golos Text"/>
              </a:rPr>
              <a:t>Start from the Root Node:</a:t>
            </a:r>
            <a:r>
              <a:rPr lang="en">
                <a:latin typeface="Golos Text"/>
                <a:ea typeface="Golos Text"/>
                <a:cs typeface="Golos Text"/>
                <a:sym typeface="Golos Text"/>
              </a:rPr>
              <a:t> Push the starting node to the stack.</a:t>
            </a:r>
            <a:endParaRPr>
              <a:latin typeface="Golos Text"/>
              <a:ea typeface="Golos Text"/>
              <a:cs typeface="Golos Text"/>
              <a:sym typeface="Golos Text"/>
            </a:endParaRPr>
          </a:p>
          <a:p>
            <a:pPr indent="-317500" lvl="1" marL="914400" rtl="0" algn="l">
              <a:lnSpc>
                <a:spcPct val="150000"/>
              </a:lnSpc>
              <a:spcBef>
                <a:spcPts val="0"/>
              </a:spcBef>
              <a:spcAft>
                <a:spcPts val="0"/>
              </a:spcAft>
              <a:buSzPts val="1400"/>
              <a:buChar char="○"/>
            </a:pPr>
            <a:r>
              <a:rPr b="1" lang="en">
                <a:latin typeface="Golos Text"/>
                <a:ea typeface="Golos Text"/>
                <a:cs typeface="Golos Text"/>
                <a:sym typeface="Golos Text"/>
              </a:rPr>
              <a:t>Visit the Next Node:</a:t>
            </a:r>
            <a:r>
              <a:rPr lang="en">
                <a:latin typeface="Golos Text"/>
                <a:ea typeface="Golos Text"/>
                <a:cs typeface="Golos Text"/>
                <a:sym typeface="Golos Text"/>
              </a:rPr>
              <a:t> Pop the node from the stack, and push its adjacent unvisited nodes.</a:t>
            </a:r>
            <a:endParaRPr>
              <a:latin typeface="Golos Text"/>
              <a:ea typeface="Golos Text"/>
              <a:cs typeface="Golos Text"/>
              <a:sym typeface="Golos Text"/>
            </a:endParaRPr>
          </a:p>
          <a:p>
            <a:pPr indent="-317500" lvl="1" marL="914400" rtl="0" algn="l">
              <a:lnSpc>
                <a:spcPct val="150000"/>
              </a:lnSpc>
              <a:spcBef>
                <a:spcPts val="0"/>
              </a:spcBef>
              <a:spcAft>
                <a:spcPts val="0"/>
              </a:spcAft>
              <a:buSzPts val="1400"/>
              <a:buChar char="○"/>
            </a:pPr>
            <a:r>
              <a:rPr b="1" lang="en">
                <a:latin typeface="Golos Text"/>
                <a:ea typeface="Golos Text"/>
                <a:cs typeface="Golos Text"/>
                <a:sym typeface="Golos Text"/>
              </a:rPr>
              <a:t>Backtrack When Necessary:</a:t>
            </a:r>
            <a:r>
              <a:rPr lang="en">
                <a:latin typeface="Golos Text"/>
                <a:ea typeface="Golos Text"/>
                <a:cs typeface="Golos Text"/>
                <a:sym typeface="Golos Text"/>
              </a:rPr>
              <a:t> If no adjacent unvisited nodes are left, backtrack by popping from the stack.</a:t>
            </a:r>
            <a:endParaRPr>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b="1" lang="en">
                <a:latin typeface="Golos Text"/>
                <a:ea typeface="Golos Text"/>
                <a:cs typeface="Golos Text"/>
                <a:sym typeface="Golos Text"/>
              </a:rPr>
              <a:t>Repeat Until All Nodes are Visited.</a:t>
            </a:r>
            <a:br>
              <a:rPr b="1" lang="en">
                <a:latin typeface="Golos Text"/>
                <a:ea typeface="Golos Text"/>
                <a:cs typeface="Golos Text"/>
                <a:sym typeface="Golos Text"/>
              </a:rPr>
            </a:br>
            <a:endParaRPr b="1">
              <a:latin typeface="Golos Text"/>
              <a:ea typeface="Golos Text"/>
              <a:cs typeface="Golos Text"/>
              <a:sym typeface="Golos Text"/>
            </a:endParaRPr>
          </a:p>
          <a:p>
            <a:pPr indent="-317500" lvl="0" marL="457200" rtl="0" algn="l">
              <a:lnSpc>
                <a:spcPct val="150000"/>
              </a:lnSpc>
              <a:spcBef>
                <a:spcPts val="0"/>
              </a:spcBef>
              <a:spcAft>
                <a:spcPts val="0"/>
              </a:spcAft>
              <a:buSzPts val="1400"/>
              <a:buFont typeface="Golos Text"/>
              <a:buChar char="●"/>
            </a:pPr>
            <a:r>
              <a:rPr b="1" lang="en">
                <a:latin typeface="Golos Text"/>
                <a:ea typeface="Golos Text"/>
                <a:cs typeface="Golos Text"/>
                <a:sym typeface="Golos Text"/>
              </a:rPr>
              <a:t>Example Application:</a:t>
            </a:r>
            <a:endParaRPr b="1">
              <a:latin typeface="Golos Text"/>
              <a:ea typeface="Golos Text"/>
              <a:cs typeface="Golos Text"/>
              <a:sym typeface="Golos Text"/>
            </a:endParaRPr>
          </a:p>
          <a:p>
            <a:pPr indent="-317500" lvl="1" marL="914400" rtl="0" algn="l">
              <a:lnSpc>
                <a:spcPct val="150000"/>
              </a:lnSpc>
              <a:spcBef>
                <a:spcPts val="0"/>
              </a:spcBef>
              <a:spcAft>
                <a:spcPts val="0"/>
              </a:spcAft>
              <a:buSzPts val="1400"/>
              <a:buFont typeface="Golos Text"/>
              <a:buChar char="○"/>
            </a:pPr>
            <a:r>
              <a:rPr lang="en">
                <a:latin typeface="Golos Text"/>
                <a:ea typeface="Golos Text"/>
                <a:cs typeface="Golos Text"/>
                <a:sym typeface="Golos Text"/>
              </a:rPr>
              <a:t>Pathfinding in a maze, solving puzzles like Sudoku.</a:t>
            </a:r>
            <a:endParaRPr>
              <a:latin typeface="Golos Text"/>
              <a:ea typeface="Golos Text"/>
              <a:cs typeface="Golos Text"/>
              <a:sym typeface="Golos Text"/>
            </a:endParaRPr>
          </a:p>
          <a:p>
            <a:pPr indent="0" lvl="0" marL="0" rtl="0" algn="l">
              <a:lnSpc>
                <a:spcPct val="150000"/>
              </a:lnSpc>
              <a:spcBef>
                <a:spcPts val="1200"/>
              </a:spcBef>
              <a:spcAft>
                <a:spcPts val="0"/>
              </a:spcAft>
              <a:buNone/>
            </a:pPr>
            <a:r>
              <a:t/>
            </a:r>
            <a:endParaRPr b="1">
              <a:latin typeface="Golos Text"/>
              <a:ea typeface="Golos Text"/>
              <a:cs typeface="Golos Text"/>
              <a:sym typeface="Golos Text"/>
            </a:endParaRPr>
          </a:p>
        </p:txBody>
      </p:sp>
      <p:pic>
        <p:nvPicPr>
          <p:cNvPr id="943" name="Google Shape;943;p80"/>
          <p:cNvPicPr preferRelativeResize="0"/>
          <p:nvPr/>
        </p:nvPicPr>
        <p:blipFill>
          <a:blip r:embed="rId3">
            <a:alphaModFix/>
          </a:blip>
          <a:stretch>
            <a:fillRect/>
          </a:stretch>
        </p:blipFill>
        <p:spPr>
          <a:xfrm>
            <a:off x="5575625" y="2079600"/>
            <a:ext cx="3694525" cy="29556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81"/>
          <p:cNvSpPr txBox="1"/>
          <p:nvPr>
            <p:ph type="title"/>
          </p:nvPr>
        </p:nvSpPr>
        <p:spPr>
          <a:xfrm>
            <a:off x="1440450" y="1939725"/>
            <a:ext cx="62631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Sorting </a:t>
            </a:r>
            <a:r>
              <a:rPr lang="en" sz="3400"/>
              <a:t>Algorithms</a:t>
            </a:r>
            <a:endParaRPr sz="3400"/>
          </a:p>
          <a:p>
            <a:pPr indent="0" lvl="0" marL="0" rtl="0" algn="ctr">
              <a:spcBef>
                <a:spcPts val="0"/>
              </a:spcBef>
              <a:spcAft>
                <a:spcPts val="0"/>
              </a:spcAft>
              <a:buNone/>
            </a:pPr>
            <a:r>
              <a:t/>
            </a:r>
            <a:endParaRPr sz="3400"/>
          </a:p>
          <a:p>
            <a:pPr indent="0" lvl="0" marL="0" rtl="0" algn="ctr">
              <a:spcBef>
                <a:spcPts val="0"/>
              </a:spcBef>
              <a:spcAft>
                <a:spcPts val="0"/>
              </a:spcAft>
              <a:buNone/>
            </a:pPr>
            <a:r>
              <a:t/>
            </a:r>
            <a:endParaRPr sz="3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2"/>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Sorting Algorithm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54" name="Google Shape;954;p82"/>
          <p:cNvSpPr txBox="1"/>
          <p:nvPr/>
        </p:nvSpPr>
        <p:spPr>
          <a:xfrm>
            <a:off x="715100" y="836625"/>
            <a:ext cx="7862700" cy="313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a:latin typeface="Golos Text"/>
                <a:ea typeface="Golos Text"/>
                <a:cs typeface="Golos Text"/>
                <a:sym typeface="Golos Text"/>
              </a:rPr>
              <a:t>A Sorting Algorithm is used to rearrange a given array or list of elements according to a comparison operator on the elements. </a:t>
            </a:r>
            <a:endParaRPr>
              <a:latin typeface="Golos Text"/>
              <a:ea typeface="Golos Text"/>
              <a:cs typeface="Golos Text"/>
              <a:sym typeface="Golos Text"/>
            </a:endParaRPr>
          </a:p>
          <a:p>
            <a:pPr indent="0" lvl="0" marL="0" rtl="0" algn="l">
              <a:lnSpc>
                <a:spcPct val="115000"/>
              </a:lnSpc>
              <a:spcBef>
                <a:spcPts val="1200"/>
              </a:spcBef>
              <a:spcAft>
                <a:spcPts val="0"/>
              </a:spcAft>
              <a:buNone/>
            </a:pPr>
            <a:r>
              <a:rPr lang="en">
                <a:latin typeface="Golos Text"/>
                <a:ea typeface="Golos Text"/>
                <a:cs typeface="Golos Text"/>
                <a:sym typeface="Golos Text"/>
              </a:rPr>
              <a:t>The comparison operator is used to decide the new order of elements in the respective data structure.</a:t>
            </a:r>
            <a:endParaRPr>
              <a:latin typeface="Golos Text"/>
              <a:ea typeface="Golos Text"/>
              <a:cs typeface="Golos Text"/>
              <a:sym typeface="Golos Text"/>
            </a:endParaRPr>
          </a:p>
          <a:p>
            <a:pPr indent="0" lvl="0" marL="0" rtl="0" algn="l">
              <a:lnSpc>
                <a:spcPct val="115000"/>
              </a:lnSpc>
              <a:spcBef>
                <a:spcPts val="1200"/>
              </a:spcBef>
              <a:spcAft>
                <a:spcPts val="1200"/>
              </a:spcAft>
              <a:buNone/>
            </a:pPr>
            <a:r>
              <a:rPr lang="en">
                <a:latin typeface="Golos Text"/>
                <a:ea typeface="Golos Text"/>
                <a:cs typeface="Golos Text"/>
                <a:sym typeface="Golos Text"/>
              </a:rPr>
              <a:t>Sorting means reordering of all the elements either in ascending or in descending order. </a:t>
            </a:r>
            <a:endParaRPr>
              <a:latin typeface="Golos Text"/>
              <a:ea typeface="Golos Text"/>
              <a:cs typeface="Golos Text"/>
              <a:sym typeface="Golos Tex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83"/>
          <p:cNvPicPr preferRelativeResize="0"/>
          <p:nvPr/>
        </p:nvPicPr>
        <p:blipFill>
          <a:blip r:embed="rId3">
            <a:alphaModFix/>
          </a:blip>
          <a:stretch>
            <a:fillRect/>
          </a:stretch>
        </p:blipFill>
        <p:spPr>
          <a:xfrm>
            <a:off x="717575" y="342000"/>
            <a:ext cx="7778155" cy="4424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84"/>
          <p:cNvSpPr txBox="1"/>
          <p:nvPr>
            <p:ph idx="1" type="body"/>
          </p:nvPr>
        </p:nvSpPr>
        <p:spPr>
          <a:xfrm>
            <a:off x="715100" y="9376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rPr b="1" lang="en"/>
              <a:t>Searching Algorithms</a:t>
            </a:r>
            <a:r>
              <a:rPr lang="en"/>
              <a:t>: Sorting is often a crucial step in search algorithms like binary search and Ternary Search. A lot of Greedy Algorithms use sorting as a first step to apply Greedy Approach. For example Activity Selection, Fractional Knapsack, Weighted Job Scheduling, etc</a:t>
            </a:r>
            <a:endParaRPr/>
          </a:p>
          <a:p>
            <a:pPr indent="0" lvl="0" marL="0" rtl="0" algn="l">
              <a:spcBef>
                <a:spcPts val="1000"/>
              </a:spcBef>
              <a:spcAft>
                <a:spcPts val="0"/>
              </a:spcAft>
              <a:buNone/>
            </a:pPr>
            <a:r>
              <a:rPr b="1" lang="en"/>
              <a:t>Data management</a:t>
            </a:r>
            <a:r>
              <a:rPr lang="en"/>
              <a:t>: Sorting data makes it easier to search, retrieve, and analyze. For example the order by operation in SQL queries requires sorting.</a:t>
            </a:r>
            <a:endParaRPr/>
          </a:p>
          <a:p>
            <a:pPr indent="0" lvl="0" marL="0" rtl="0" algn="l">
              <a:spcBef>
                <a:spcPts val="1000"/>
              </a:spcBef>
              <a:spcAft>
                <a:spcPts val="0"/>
              </a:spcAft>
              <a:buNone/>
            </a:pPr>
            <a:r>
              <a:rPr b="1" lang="en"/>
              <a:t>Database optimization</a:t>
            </a:r>
            <a:r>
              <a:rPr lang="en"/>
              <a:t>: Sorting data in databases improves query performance. We preprocess the data by sorting so that efficient searching can be applied.</a:t>
            </a:r>
            <a:endParaRPr/>
          </a:p>
          <a:p>
            <a:pPr indent="0" lvl="0" marL="0" rtl="0" algn="l">
              <a:spcBef>
                <a:spcPts val="1000"/>
              </a:spcBef>
              <a:spcAft>
                <a:spcPts val="0"/>
              </a:spcAft>
              <a:buNone/>
            </a:pPr>
            <a:r>
              <a:rPr b="1" lang="en"/>
              <a:t>Machine learning</a:t>
            </a:r>
            <a:r>
              <a:rPr lang="en"/>
              <a:t>: Sorting is used to prepare data for training machine learning models.</a:t>
            </a:r>
            <a:endParaRPr/>
          </a:p>
          <a:p>
            <a:pPr indent="0" lvl="0" marL="0" rtl="0" algn="l">
              <a:spcBef>
                <a:spcPts val="1000"/>
              </a:spcBef>
              <a:spcAft>
                <a:spcPts val="1000"/>
              </a:spcAft>
              <a:buNone/>
            </a:pPr>
            <a:r>
              <a:rPr b="1" lang="en"/>
              <a:t>Data Analysis</a:t>
            </a:r>
            <a:r>
              <a:rPr lang="en"/>
              <a:t>: Sorting helps in identifying patterns, trends, and outliers in datasets. It plays a vital role in statistical analysis, financial modeling, and other data-driven fields.</a:t>
            </a:r>
            <a:endParaRPr/>
          </a:p>
        </p:txBody>
      </p:sp>
      <p:sp>
        <p:nvSpPr>
          <p:cNvPr id="965" name="Google Shape;965;p8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Sorting:</a:t>
            </a:r>
            <a:endParaRPr/>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8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Sorting terminologies:</a:t>
            </a:r>
            <a:endParaRPr/>
          </a:p>
        </p:txBody>
      </p:sp>
      <p:sp>
        <p:nvSpPr>
          <p:cNvPr id="971" name="Google Shape;971;p85"/>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Internal Sorting: </a:t>
            </a:r>
            <a:r>
              <a:rPr lang="en"/>
              <a:t>Internal Sorting is when all the data is placed in the main memory or internal memory. In internal sorting, the problem cannot take input beyond its size. Example: heap sort, bubble sort, selection sort, quick sort, shell sort, insertion sort.</a:t>
            </a:r>
            <a:endParaRPr/>
          </a:p>
          <a:p>
            <a:pPr indent="0" lvl="0" marL="0" rtl="0" algn="l">
              <a:spcBef>
                <a:spcPts val="1000"/>
              </a:spcBef>
              <a:spcAft>
                <a:spcPts val="0"/>
              </a:spcAft>
              <a:buNone/>
            </a:pPr>
            <a:r>
              <a:rPr b="1" lang="en"/>
              <a:t>External Sorting </a:t>
            </a:r>
            <a:r>
              <a:rPr lang="en"/>
              <a:t>: External Sorting is when all the data that needs to be sorted cannot be placed in memory at a time, the sorting is called external sorting. External Sorting is used for the massive amount of data. Examples: Merge sort, Tag sort, Polyphase sort, Four tape sort, External radix sort, etc.</a:t>
            </a:r>
            <a:endParaRPr/>
          </a:p>
          <a:p>
            <a:pPr indent="0" lvl="0" marL="0" rtl="0" algn="l">
              <a:spcBef>
                <a:spcPts val="1000"/>
              </a:spcBef>
              <a:spcAft>
                <a:spcPts val="0"/>
              </a:spcAft>
              <a:buNone/>
            </a:pPr>
            <a:r>
              <a:rPr b="1" lang="en"/>
              <a:t>Stable sorting:</a:t>
            </a:r>
            <a:r>
              <a:rPr lang="en"/>
              <a:t> When two same items appear in the same order in sorted data as in the original array called stable sort. Examples: Merge Sort, Insertion Sort, Bubble Sort.</a:t>
            </a:r>
            <a:endParaRPr/>
          </a:p>
          <a:p>
            <a:pPr indent="0" lvl="0" marL="0" rtl="0" algn="l">
              <a:spcBef>
                <a:spcPts val="1000"/>
              </a:spcBef>
              <a:spcAft>
                <a:spcPts val="1000"/>
              </a:spcAft>
              <a:buNone/>
            </a:pPr>
            <a:r>
              <a:rPr b="1" lang="en"/>
              <a:t>Unstable sorting</a:t>
            </a:r>
            <a:r>
              <a:rPr lang="en"/>
              <a:t>: When two same data appear in the different order in sorted data it is called unstable sort. Examples: Selection Sort, Quick Sort, Heap Sort, Shell Sort.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8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Characteristics</a:t>
            </a:r>
            <a:endParaRPr/>
          </a:p>
        </p:txBody>
      </p:sp>
      <p:sp>
        <p:nvSpPr>
          <p:cNvPr id="977" name="Google Shape;977;p86"/>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Time Complexity: </a:t>
            </a:r>
            <a:r>
              <a:rPr lang="en"/>
              <a:t>Time complexity, a measure of how long it takes to run an algorithm, is used to categorize sorting algorithms. The worst-case, average-case, and best-case performance of a sorting algorithm can be used to quantify the time complexity of the process.</a:t>
            </a:r>
            <a:endParaRPr/>
          </a:p>
          <a:p>
            <a:pPr indent="0" lvl="0" marL="0" rtl="0" algn="l">
              <a:spcBef>
                <a:spcPts val="1000"/>
              </a:spcBef>
              <a:spcAft>
                <a:spcPts val="0"/>
              </a:spcAft>
              <a:buNone/>
            </a:pPr>
            <a:r>
              <a:rPr b="1" lang="en"/>
              <a:t>Auxiliary Space </a:t>
            </a:r>
            <a:r>
              <a:rPr lang="en"/>
              <a:t>: This is the amount of extra space (apart from input array) needed to sort. For example, Merge Sort requires O(n) and Insertion Sort O(1) auxiliary space</a:t>
            </a:r>
            <a:endParaRPr/>
          </a:p>
          <a:p>
            <a:pPr indent="0" lvl="0" marL="0" rtl="0" algn="l">
              <a:spcBef>
                <a:spcPts val="1000"/>
              </a:spcBef>
              <a:spcAft>
                <a:spcPts val="0"/>
              </a:spcAft>
              <a:buNone/>
            </a:pPr>
            <a:r>
              <a:rPr b="1" lang="en"/>
              <a:t>Stability</a:t>
            </a:r>
            <a:r>
              <a:rPr lang="en"/>
              <a:t>: A sorting algorithm is said to be stable if the relative order of equal elements is preserved after sorting. This is important in certain applications where the original order of equal elements must be maintained.</a:t>
            </a:r>
            <a:endParaRPr/>
          </a:p>
          <a:p>
            <a:pPr indent="0" lvl="0" marL="0" rtl="0" algn="l">
              <a:spcBef>
                <a:spcPts val="1000"/>
              </a:spcBef>
              <a:spcAft>
                <a:spcPts val="1000"/>
              </a:spcAft>
              <a:buNone/>
            </a:pPr>
            <a:r>
              <a:rPr b="1" lang="en"/>
              <a:t>In-Place Sorting:</a:t>
            </a:r>
            <a:r>
              <a:rPr lang="en"/>
              <a:t> An in-place sorting algorithm is one that does not require additional memory to sort the data. This is important when the available memory is limited or when the data cannot be moved.</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8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Searching Algorithms are designed to check for an element or retrieve an element from any data structure where it is stored.</a:t>
            </a:r>
            <a:endParaRPr/>
          </a:p>
          <a:p>
            <a:pPr indent="0" lvl="0" marL="0" rtl="0" algn="l">
              <a:spcBef>
                <a:spcPts val="1200"/>
              </a:spcBef>
              <a:spcAft>
                <a:spcPts val="0"/>
              </a:spcAft>
              <a:buNone/>
            </a:pPr>
            <a:r>
              <a:t/>
            </a:r>
            <a:endParaRPr/>
          </a:p>
          <a:p>
            <a:pPr indent="-317500" lvl="0" marL="457200" rtl="0" algn="l">
              <a:spcBef>
                <a:spcPts val="1000"/>
              </a:spcBef>
              <a:spcAft>
                <a:spcPts val="0"/>
              </a:spcAft>
              <a:buSzPts val="1400"/>
              <a:buAutoNum type="arabicPeriod"/>
            </a:pPr>
            <a:r>
              <a:rPr lang="en"/>
              <a:t>Bubble Sort</a:t>
            </a:r>
            <a:endParaRPr/>
          </a:p>
          <a:p>
            <a:pPr indent="-317500" lvl="0" marL="457200" rtl="0" algn="l">
              <a:spcBef>
                <a:spcPts val="0"/>
              </a:spcBef>
              <a:spcAft>
                <a:spcPts val="0"/>
              </a:spcAft>
              <a:buSzPts val="1400"/>
              <a:buAutoNum type="arabicPeriod"/>
            </a:pPr>
            <a:r>
              <a:rPr lang="en"/>
              <a:t>Selection Sort</a:t>
            </a:r>
            <a:endParaRPr/>
          </a:p>
          <a:p>
            <a:pPr indent="-317500" lvl="0" marL="457200" rtl="0" algn="l">
              <a:spcBef>
                <a:spcPts val="0"/>
              </a:spcBef>
              <a:spcAft>
                <a:spcPts val="0"/>
              </a:spcAft>
              <a:buSzPts val="1400"/>
              <a:buAutoNum type="arabicPeriod"/>
            </a:pPr>
            <a:r>
              <a:rPr lang="en"/>
              <a:t>Insertion Sort</a:t>
            </a:r>
            <a:endParaRPr/>
          </a:p>
          <a:p>
            <a:pPr indent="-317500" lvl="0" marL="457200" rtl="0" algn="l">
              <a:spcBef>
                <a:spcPts val="0"/>
              </a:spcBef>
              <a:spcAft>
                <a:spcPts val="0"/>
              </a:spcAft>
              <a:buSzPts val="1400"/>
              <a:buAutoNum type="arabicPeriod"/>
            </a:pPr>
            <a:r>
              <a:rPr lang="en"/>
              <a:t>Merge Sort</a:t>
            </a:r>
            <a:endParaRPr/>
          </a:p>
          <a:p>
            <a:pPr indent="-317500" lvl="0" marL="457200" rtl="0" algn="l">
              <a:spcBef>
                <a:spcPts val="0"/>
              </a:spcBef>
              <a:spcAft>
                <a:spcPts val="0"/>
              </a:spcAft>
              <a:buSzPts val="1400"/>
              <a:buAutoNum type="arabicPeriod"/>
            </a:pPr>
            <a:r>
              <a:rPr lang="en"/>
              <a:t>Quicksort</a:t>
            </a:r>
            <a:endParaRPr/>
          </a:p>
        </p:txBody>
      </p:sp>
      <p:sp>
        <p:nvSpPr>
          <p:cNvPr id="983" name="Google Shape;983;p8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Sorting Algorithms: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Data Structure?</a:t>
            </a:r>
            <a:endParaRPr/>
          </a:p>
        </p:txBody>
      </p:sp>
      <p:sp>
        <p:nvSpPr>
          <p:cNvPr id="295" name="Google Shape;295;p25"/>
          <p:cNvSpPr txBox="1"/>
          <p:nvPr>
            <p:ph idx="1" type="body"/>
          </p:nvPr>
        </p:nvSpPr>
        <p:spPr>
          <a:xfrm>
            <a:off x="715100" y="1267375"/>
            <a:ext cx="80766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(According to WikiPedia)</a:t>
            </a:r>
            <a:endParaRPr b="1" sz="2000"/>
          </a:p>
          <a:p>
            <a:pPr indent="0" lvl="0" marL="0" rtl="0" algn="l">
              <a:spcBef>
                <a:spcPts val="1000"/>
              </a:spcBef>
              <a:spcAft>
                <a:spcPts val="0"/>
              </a:spcAft>
              <a:buNone/>
            </a:pPr>
            <a:r>
              <a:rPr lang="en" sz="2000">
                <a:latin typeface="Golos Text Medium"/>
                <a:ea typeface="Golos Text Medium"/>
                <a:cs typeface="Golos Text Medium"/>
                <a:sym typeface="Golos Text Medium"/>
              </a:rPr>
              <a:t>A Data structure is representation of the logical relationship existing between individual elements of data.</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sz="2000">
                <a:latin typeface="Golos Text Medium"/>
                <a:ea typeface="Golos Text Medium"/>
                <a:cs typeface="Golos Text Medium"/>
                <a:sym typeface="Golos Text Medium"/>
              </a:rPr>
              <a:t>A data structure is a collection of data values, the relationships among them, and the functions or operations that can be applied to the data.</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t/>
            </a:r>
            <a:endParaRPr sz="2000">
              <a:latin typeface="Golos Text Medium"/>
              <a:ea typeface="Golos Text Medium"/>
              <a:cs typeface="Golos Text Medium"/>
              <a:sym typeface="Golos Text Medium"/>
            </a:endParaRPr>
          </a:p>
        </p:txBody>
      </p:sp>
      <p:grpSp>
        <p:nvGrpSpPr>
          <p:cNvPr id="296" name="Google Shape;296;p25"/>
          <p:cNvGrpSpPr/>
          <p:nvPr/>
        </p:nvGrpSpPr>
        <p:grpSpPr>
          <a:xfrm flipH="1">
            <a:off x="6332388" y="4024002"/>
            <a:ext cx="3706695" cy="2550084"/>
            <a:chOff x="4388650" y="2224200"/>
            <a:chExt cx="1707525" cy="1174775"/>
          </a:xfrm>
        </p:grpSpPr>
        <p:sp>
          <p:nvSpPr>
            <p:cNvPr id="297" name="Google Shape;297;p25"/>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88"/>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Bubble Sort Algorithm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89" name="Google Shape;989;p88"/>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Bubble Sort </a:t>
            </a:r>
            <a:r>
              <a:rPr lang="en"/>
              <a:t>is the simplest sorting algorithm that works by repeatedly swapping the adjacent elements if they are in the wrong order. This algorithm is not suitable for large data sets as its average and worst-case time complexity are quite high.</a:t>
            </a:r>
            <a:endParaRPr/>
          </a:p>
          <a:p>
            <a:pPr indent="-298450" lvl="0" marL="457200" rtl="0" algn="l">
              <a:spcBef>
                <a:spcPts val="1200"/>
              </a:spcBef>
              <a:spcAft>
                <a:spcPts val="0"/>
              </a:spcAft>
              <a:buClr>
                <a:srgbClr val="000000"/>
              </a:buClr>
              <a:buSzPts val="1100"/>
              <a:buFont typeface="Arial"/>
              <a:buChar char="●"/>
            </a:pPr>
            <a:r>
              <a:rPr lang="en"/>
              <a:t>We sort the array using multiple passes. After the first pass, the maximum element goes to end (its correct position). Same way, after second pass, the second largest element goes to second last position and so on.</a:t>
            </a:r>
            <a:endParaRPr/>
          </a:p>
          <a:p>
            <a:pPr indent="-298450" lvl="0" marL="457200" rtl="0" algn="l">
              <a:spcBef>
                <a:spcPts val="0"/>
              </a:spcBef>
              <a:spcAft>
                <a:spcPts val="0"/>
              </a:spcAft>
              <a:buClr>
                <a:srgbClr val="000000"/>
              </a:buClr>
              <a:buSzPts val="1100"/>
              <a:buFont typeface="Arial"/>
              <a:buChar char="●"/>
            </a:pPr>
            <a:r>
              <a:rPr lang="en"/>
              <a:t>In every pass, we process only those elements that have already not moved to correct position. After k passes, the largest k elements must have been moved to the last k positions.</a:t>
            </a:r>
            <a:endParaRPr/>
          </a:p>
          <a:p>
            <a:pPr indent="0" lvl="0" marL="0" rtl="0" algn="l">
              <a:spcBef>
                <a:spcPts val="1200"/>
              </a:spcBef>
              <a:spcAft>
                <a:spcPts val="10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9"/>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work</a:t>
            </a:r>
            <a:endParaRPr/>
          </a:p>
        </p:txBody>
      </p:sp>
      <p:sp>
        <p:nvSpPr>
          <p:cNvPr id="995" name="Google Shape;995;p89"/>
          <p:cNvSpPr txBox="1"/>
          <p:nvPr>
            <p:ph idx="1" type="body"/>
          </p:nvPr>
        </p:nvSpPr>
        <p:spPr>
          <a:xfrm>
            <a:off x="715100" y="1242450"/>
            <a:ext cx="45873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Bubble sort is a simple algorithm that sorts a list of numbers or other elements by comparing adjacent elements and swapping them if they are out of order:</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Start</a:t>
            </a:r>
            <a:r>
              <a:rPr lang="en"/>
              <a:t>: Begin with the first element of the list.</a:t>
            </a:r>
            <a:endParaRPr/>
          </a:p>
          <a:p>
            <a:pPr indent="0" lvl="0" marL="0" rtl="0" algn="l">
              <a:spcBef>
                <a:spcPts val="1000"/>
              </a:spcBef>
              <a:spcAft>
                <a:spcPts val="0"/>
              </a:spcAft>
              <a:buNone/>
            </a:pPr>
            <a:r>
              <a:rPr b="1" lang="en"/>
              <a:t>Compare</a:t>
            </a:r>
            <a:r>
              <a:rPr lang="en"/>
              <a:t>: Compare the current element with the next element.</a:t>
            </a:r>
            <a:endParaRPr/>
          </a:p>
          <a:p>
            <a:pPr indent="0" lvl="0" marL="0" rtl="0" algn="l">
              <a:spcBef>
                <a:spcPts val="1000"/>
              </a:spcBef>
              <a:spcAft>
                <a:spcPts val="0"/>
              </a:spcAft>
              <a:buNone/>
            </a:pPr>
            <a:r>
              <a:rPr b="1" lang="en"/>
              <a:t>Swap</a:t>
            </a:r>
            <a:r>
              <a:rPr lang="en"/>
              <a:t>: If the elements are out of order, swap their positions.</a:t>
            </a:r>
            <a:endParaRPr/>
          </a:p>
          <a:p>
            <a:pPr indent="0" lvl="0" marL="0" rtl="0" algn="l">
              <a:spcBef>
                <a:spcPts val="1000"/>
              </a:spcBef>
              <a:spcAft>
                <a:spcPts val="0"/>
              </a:spcAft>
              <a:buNone/>
            </a:pPr>
            <a:r>
              <a:rPr b="1" lang="en"/>
              <a:t>Repeat</a:t>
            </a:r>
            <a:r>
              <a:rPr lang="en"/>
              <a:t>: Repeat the process until the entire list is sorted.</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descr="Bubble Sort (With Code in Python/C++/Java/C)" id="996" name="Google Shape;996;p89"/>
          <p:cNvPicPr preferRelativeResize="0"/>
          <p:nvPr/>
        </p:nvPicPr>
        <p:blipFill>
          <a:blip r:embed="rId3">
            <a:alphaModFix/>
          </a:blip>
          <a:stretch>
            <a:fillRect/>
          </a:stretch>
        </p:blipFill>
        <p:spPr>
          <a:xfrm>
            <a:off x="5308744" y="0"/>
            <a:ext cx="3835257"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90"/>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Time Complexity:</a:t>
            </a:r>
            <a:endParaRPr b="1"/>
          </a:p>
          <a:p>
            <a:pPr indent="0" lvl="0" marL="0" rtl="0" algn="l">
              <a:spcBef>
                <a:spcPts val="1000"/>
              </a:spcBef>
              <a:spcAft>
                <a:spcPts val="0"/>
              </a:spcAft>
              <a:buNone/>
            </a:pPr>
            <a:r>
              <a:rPr lang="en"/>
              <a:t>    	Best Case: O(n), When the array is already sorted or nearly sorted.</a:t>
            </a:r>
            <a:endParaRPr/>
          </a:p>
          <a:p>
            <a:pPr indent="0" lvl="0" marL="0" rtl="0" algn="l">
              <a:spcBef>
                <a:spcPts val="1000"/>
              </a:spcBef>
              <a:spcAft>
                <a:spcPts val="0"/>
              </a:spcAft>
              <a:buNone/>
            </a:pPr>
            <a:r>
              <a:rPr lang="en"/>
              <a:t>    	Average Case: O(n^2), When the array is randomly ordered.</a:t>
            </a:r>
            <a:endParaRPr/>
          </a:p>
          <a:p>
            <a:pPr indent="0" lvl="0" marL="0" rtl="0" algn="l">
              <a:spcBef>
                <a:spcPts val="1000"/>
              </a:spcBef>
              <a:spcAft>
                <a:spcPts val="0"/>
              </a:spcAft>
              <a:buNone/>
            </a:pPr>
            <a:r>
              <a:rPr lang="en"/>
              <a:t>    	Worst Case: O(n^2), When the array is sorted in reverse order.</a:t>
            </a:r>
            <a:endParaRPr/>
          </a:p>
          <a:p>
            <a:pPr indent="0" lvl="0" marL="0" rtl="0" algn="l">
              <a:spcBef>
                <a:spcPts val="1000"/>
              </a:spcBef>
              <a:spcAft>
                <a:spcPts val="0"/>
              </a:spcAft>
              <a:buNone/>
            </a:pPr>
            <a:r>
              <a:rPr lang="en"/>
              <a:t>	</a:t>
            </a:r>
            <a:endParaRPr/>
          </a:p>
          <a:p>
            <a:pPr indent="0" lvl="0" marL="0" rtl="0" algn="l">
              <a:spcBef>
                <a:spcPts val="1000"/>
              </a:spcBef>
              <a:spcAft>
                <a:spcPts val="0"/>
              </a:spcAft>
              <a:buNone/>
            </a:pPr>
            <a:r>
              <a:rPr b="1" lang="en"/>
              <a:t>Auxiliary Space:</a:t>
            </a:r>
            <a:endParaRPr b="1"/>
          </a:p>
          <a:p>
            <a:pPr indent="457200" lvl="0" marL="0" rtl="0" algn="l">
              <a:spcBef>
                <a:spcPts val="1000"/>
              </a:spcBef>
              <a:spcAft>
                <a:spcPts val="0"/>
              </a:spcAft>
              <a:buNone/>
            </a:pPr>
            <a:r>
              <a:rPr lang="en"/>
              <a:t> O(1), Additional space is required for the temporary array used during merging.</a:t>
            </a:r>
            <a:endParaRPr/>
          </a:p>
          <a:p>
            <a:pPr indent="0" lvl="0" marL="0" rtl="0" algn="l">
              <a:spcBef>
                <a:spcPts val="1000"/>
              </a:spcBef>
              <a:spcAft>
                <a:spcPts val="1000"/>
              </a:spcAft>
              <a:buNone/>
            </a:pPr>
            <a:r>
              <a:t/>
            </a:r>
            <a:endParaRPr/>
          </a:p>
        </p:txBody>
      </p:sp>
      <p:sp>
        <p:nvSpPr>
          <p:cNvPr id="1002" name="Google Shape;1002;p90"/>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Complexity Analysis of Bubble Sort:</a:t>
            </a:r>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91"/>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Large data sets</a:t>
            </a:r>
            <a:r>
              <a:rPr lang="en"/>
              <a:t>: Bubble sort is efficient for sorting large arrays or lists because of its O(n log n) time complexity. </a:t>
            </a:r>
            <a:endParaRPr/>
          </a:p>
          <a:p>
            <a:pPr indent="0" lvl="0" marL="0" rtl="0" algn="l">
              <a:spcBef>
                <a:spcPts val="1200"/>
              </a:spcBef>
              <a:spcAft>
                <a:spcPts val="0"/>
              </a:spcAft>
              <a:buNone/>
            </a:pPr>
            <a:r>
              <a:rPr b="1" lang="en"/>
              <a:t>External sorting</a:t>
            </a:r>
            <a:r>
              <a:rPr lang="en"/>
              <a:t>: Bubble sort can sort large data sets that are too big to fit in memory. </a:t>
            </a:r>
            <a:endParaRPr/>
          </a:p>
          <a:p>
            <a:pPr indent="0" lvl="0" marL="0" rtl="0" algn="l">
              <a:spcBef>
                <a:spcPts val="1200"/>
              </a:spcBef>
              <a:spcAft>
                <a:spcPts val="0"/>
              </a:spcAft>
              <a:buNone/>
            </a:pPr>
            <a:r>
              <a:rPr b="1" lang="en"/>
              <a:t>Linked lists</a:t>
            </a:r>
            <a:r>
              <a:rPr lang="en"/>
              <a:t>: Bubble sort is efficient for sorting linked lists because it doesn't require random access to elements. </a:t>
            </a:r>
            <a:endParaRPr/>
          </a:p>
          <a:p>
            <a:pPr indent="0" lvl="0" marL="0" rtl="0" algn="l">
              <a:spcBef>
                <a:spcPts val="1200"/>
              </a:spcBef>
              <a:spcAft>
                <a:spcPts val="1000"/>
              </a:spcAft>
              <a:buNone/>
            </a:pPr>
            <a:r>
              <a:t/>
            </a:r>
            <a:endParaRPr/>
          </a:p>
        </p:txBody>
      </p:sp>
      <p:sp>
        <p:nvSpPr>
          <p:cNvPr id="1008" name="Google Shape;1008;p91"/>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Bubble Sort:</a:t>
            </a:r>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92"/>
          <p:cNvSpPr txBox="1"/>
          <p:nvPr>
            <p:ph idx="1" type="body"/>
          </p:nvPr>
        </p:nvSpPr>
        <p:spPr>
          <a:xfrm>
            <a:off x="715100" y="530675"/>
            <a:ext cx="7713900" cy="42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Advantages of Bubble Sort:</a:t>
            </a:r>
            <a:endParaRPr sz="1600"/>
          </a:p>
          <a:p>
            <a:pPr indent="-317500" lvl="0" marL="457200" rtl="0" algn="l">
              <a:spcBef>
                <a:spcPts val="1000"/>
              </a:spcBef>
              <a:spcAft>
                <a:spcPts val="0"/>
              </a:spcAft>
              <a:buSzPts val="1400"/>
              <a:buChar char="●"/>
            </a:pPr>
            <a:r>
              <a:rPr lang="en"/>
              <a:t>Stability : Merge sort is a stable sorting algorithm, which means it maintains the relative order of equal elements in the input array.</a:t>
            </a:r>
            <a:endParaRPr/>
          </a:p>
          <a:p>
            <a:pPr indent="-317500" lvl="0" marL="457200" rtl="0" algn="l">
              <a:spcBef>
                <a:spcPts val="0"/>
              </a:spcBef>
              <a:spcAft>
                <a:spcPts val="0"/>
              </a:spcAft>
              <a:buSzPts val="1400"/>
              <a:buChar char="●"/>
            </a:pPr>
            <a:r>
              <a:rPr lang="en"/>
              <a:t>Guaranteed worst-case performance: Merge sort has a worst-case time complexity of O(N logN) , which means it performs well even on large datasets.</a:t>
            </a:r>
            <a:endParaRPr/>
          </a:p>
          <a:p>
            <a:pPr indent="-317500" lvl="0" marL="457200" rtl="0" algn="l">
              <a:spcBef>
                <a:spcPts val="0"/>
              </a:spcBef>
              <a:spcAft>
                <a:spcPts val="0"/>
              </a:spcAft>
              <a:buSzPts val="1400"/>
              <a:buChar char="●"/>
            </a:pPr>
            <a:r>
              <a:rPr lang="en"/>
              <a:t>Simple to implement: The divide-and-conquer approach is straightforward.</a:t>
            </a:r>
            <a:endParaRPr/>
          </a:p>
          <a:p>
            <a:pPr indent="0" lvl="0" marL="0" rtl="0" algn="l">
              <a:spcBef>
                <a:spcPts val="1000"/>
              </a:spcBef>
              <a:spcAft>
                <a:spcPts val="0"/>
              </a:spcAft>
              <a:buNone/>
            </a:pPr>
            <a:r>
              <a:t/>
            </a:r>
            <a:endParaRPr b="1" sz="1600"/>
          </a:p>
          <a:p>
            <a:pPr indent="0" lvl="0" marL="0" rtl="0" algn="l">
              <a:spcBef>
                <a:spcPts val="1000"/>
              </a:spcBef>
              <a:spcAft>
                <a:spcPts val="0"/>
              </a:spcAft>
              <a:buNone/>
            </a:pPr>
            <a:r>
              <a:rPr b="1" lang="en" sz="1600"/>
              <a:t>Disadvantages of Bubble Sort:</a:t>
            </a:r>
            <a:endParaRPr b="1" sz="1600"/>
          </a:p>
          <a:p>
            <a:pPr indent="-317500" lvl="0" marL="457200" rtl="0" algn="l">
              <a:spcBef>
                <a:spcPts val="1000"/>
              </a:spcBef>
              <a:spcAft>
                <a:spcPts val="0"/>
              </a:spcAft>
              <a:buSzPts val="1400"/>
              <a:buChar char="●"/>
            </a:pPr>
            <a:r>
              <a:rPr lang="en"/>
              <a:t>Space complexity: Merge sort requires additional memory to store the merged sub-arrays during the sorting process.</a:t>
            </a:r>
            <a:endParaRPr/>
          </a:p>
          <a:p>
            <a:pPr indent="-317500" lvl="0" marL="457200" rtl="0" algn="l">
              <a:spcBef>
                <a:spcPts val="0"/>
              </a:spcBef>
              <a:spcAft>
                <a:spcPts val="0"/>
              </a:spcAft>
              <a:buSzPts val="1400"/>
              <a:buChar char="●"/>
            </a:pPr>
            <a:r>
              <a:rPr lang="en"/>
              <a:t>Not in-place: Merge sort is not an in-place sorting algorithm, which means it requires additional memory to store the sorted data. This can be a disadvantage in applications where memory usage is a concern.</a:t>
            </a:r>
            <a:endParaRPr/>
          </a:p>
          <a:p>
            <a:pPr indent="-317500" lvl="0" marL="457200" rtl="0" algn="l">
              <a:spcBef>
                <a:spcPts val="0"/>
              </a:spcBef>
              <a:spcAft>
                <a:spcPts val="0"/>
              </a:spcAft>
              <a:buSzPts val="1400"/>
              <a:buChar char="●"/>
            </a:pPr>
            <a:r>
              <a:rPr lang="en"/>
              <a:t>Slower than QuickSort in general. QuickSort is more cache friendly because it works in-place.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descr="JavaScript on LinkedIn: Daily Memes | Programming Life memes | Software  engineer | 43 comments" id="1018" name="Google Shape;1018;p93"/>
          <p:cNvPicPr preferRelativeResize="0"/>
          <p:nvPr/>
        </p:nvPicPr>
        <p:blipFill rotWithShape="1">
          <a:blip r:embed="rId3">
            <a:alphaModFix/>
          </a:blip>
          <a:srcRect b="5908" l="0" r="0" t="0"/>
          <a:stretch/>
        </p:blipFill>
        <p:spPr>
          <a:xfrm>
            <a:off x="1782300" y="-76200"/>
            <a:ext cx="5903797"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9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Sort</a:t>
            </a:r>
            <a:endParaRPr/>
          </a:p>
        </p:txBody>
      </p:sp>
      <p:sp>
        <p:nvSpPr>
          <p:cNvPr id="1024" name="Google Shape;1024;p94"/>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Merge sort </a:t>
            </a:r>
            <a:r>
              <a:rPr lang="en"/>
              <a:t>is a sorting algorithm that follows the divide-and-conquer approach. It works by recursively dividing the input array into smaller subarrays and sorting those subarrays then merging them back together to obtain the sorted array.</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In simple terms, we can say that the process of merge sort is to divide the array into two halves, sort each half, and then merge the sorted halves back together. This process is repeated until the entire array is sorted.</a:t>
            </a:r>
            <a:endParaRPr/>
          </a:p>
          <a:p>
            <a:pPr indent="0" lvl="0" marL="0" rtl="0" algn="l">
              <a:spcBef>
                <a:spcPts val="1000"/>
              </a:spcBef>
              <a:spcAft>
                <a:spcPts val="10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9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work</a:t>
            </a:r>
            <a:endParaRPr/>
          </a:p>
        </p:txBody>
      </p:sp>
      <p:sp>
        <p:nvSpPr>
          <p:cNvPr id="1030" name="Google Shape;1030;p95"/>
          <p:cNvSpPr txBox="1"/>
          <p:nvPr>
            <p:ph idx="1" type="body"/>
          </p:nvPr>
        </p:nvSpPr>
        <p:spPr>
          <a:xfrm>
            <a:off x="715100" y="1318650"/>
            <a:ext cx="45873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step-by-step explanation of how merge sort works:</a:t>
            </a:r>
            <a:endParaRPr/>
          </a:p>
          <a:p>
            <a:pPr indent="0" lvl="0" marL="0" rtl="0" algn="l">
              <a:spcBef>
                <a:spcPts val="1000"/>
              </a:spcBef>
              <a:spcAft>
                <a:spcPts val="0"/>
              </a:spcAft>
              <a:buNone/>
            </a:pPr>
            <a:r>
              <a:rPr b="1" lang="en"/>
              <a:t>Divide: </a:t>
            </a:r>
            <a:r>
              <a:rPr lang="en"/>
              <a:t>Divide the list or array recursively into two halves until it can no more be divided.</a:t>
            </a:r>
            <a:endParaRPr/>
          </a:p>
          <a:p>
            <a:pPr indent="0" lvl="0" marL="0" rtl="0" algn="l">
              <a:spcBef>
                <a:spcPts val="1000"/>
              </a:spcBef>
              <a:spcAft>
                <a:spcPts val="0"/>
              </a:spcAft>
              <a:buNone/>
            </a:pPr>
            <a:r>
              <a:rPr b="1" lang="en"/>
              <a:t>Conquer</a:t>
            </a:r>
            <a:r>
              <a:rPr lang="en"/>
              <a:t>: Each subarray is sorted individually using the merge sort algorithm.</a:t>
            </a:r>
            <a:endParaRPr/>
          </a:p>
          <a:p>
            <a:pPr indent="0" lvl="0" marL="0" rtl="0" algn="l">
              <a:spcBef>
                <a:spcPts val="1000"/>
              </a:spcBef>
              <a:spcAft>
                <a:spcPts val="0"/>
              </a:spcAft>
              <a:buNone/>
            </a:pPr>
            <a:r>
              <a:rPr b="1" lang="en"/>
              <a:t>Merge</a:t>
            </a:r>
            <a:r>
              <a:rPr lang="en"/>
              <a:t>: The sorted subarrays are merged back together in sorted order. The process continues until all elements from both subarrays have been merged.</a:t>
            </a:r>
            <a:endParaRPr/>
          </a:p>
          <a:p>
            <a:pPr indent="0" lvl="0" marL="0" rtl="0" algn="l">
              <a:spcBef>
                <a:spcPts val="1000"/>
              </a:spcBef>
              <a:spcAft>
                <a:spcPts val="1000"/>
              </a:spcAft>
              <a:buNone/>
            </a:pPr>
            <a:r>
              <a:t/>
            </a:r>
            <a:endParaRPr/>
          </a:p>
        </p:txBody>
      </p:sp>
      <p:pic>
        <p:nvPicPr>
          <p:cNvPr id="1031" name="Google Shape;1031;p95"/>
          <p:cNvPicPr preferRelativeResize="0"/>
          <p:nvPr/>
        </p:nvPicPr>
        <p:blipFill>
          <a:blip r:embed="rId3">
            <a:alphaModFix/>
          </a:blip>
          <a:stretch>
            <a:fillRect/>
          </a:stretch>
        </p:blipFill>
        <p:spPr>
          <a:xfrm>
            <a:off x="5454800" y="1394800"/>
            <a:ext cx="3536801" cy="312033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96"/>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Time Complexity:</a:t>
            </a:r>
            <a:endParaRPr b="1"/>
          </a:p>
          <a:p>
            <a:pPr indent="0" lvl="0" marL="0" rtl="0" algn="l">
              <a:spcBef>
                <a:spcPts val="1000"/>
              </a:spcBef>
              <a:spcAft>
                <a:spcPts val="0"/>
              </a:spcAft>
              <a:buNone/>
            </a:pPr>
            <a:r>
              <a:rPr lang="en"/>
              <a:t>    	Best Case: O(n log n), When the array is already sorted or nearly sorted.</a:t>
            </a:r>
            <a:endParaRPr/>
          </a:p>
          <a:p>
            <a:pPr indent="0" lvl="0" marL="0" rtl="0" algn="l">
              <a:spcBef>
                <a:spcPts val="1000"/>
              </a:spcBef>
              <a:spcAft>
                <a:spcPts val="0"/>
              </a:spcAft>
              <a:buNone/>
            </a:pPr>
            <a:r>
              <a:rPr lang="en"/>
              <a:t>    	Average Case: O(n log n), When the array is randomly ordered.</a:t>
            </a:r>
            <a:endParaRPr/>
          </a:p>
          <a:p>
            <a:pPr indent="0" lvl="0" marL="0" rtl="0" algn="l">
              <a:spcBef>
                <a:spcPts val="1000"/>
              </a:spcBef>
              <a:spcAft>
                <a:spcPts val="0"/>
              </a:spcAft>
              <a:buNone/>
            </a:pPr>
            <a:r>
              <a:rPr lang="en"/>
              <a:t>    	Worst Case: O(n log n), When the array is sorted in reverse order.</a:t>
            </a:r>
            <a:endParaRPr/>
          </a:p>
          <a:p>
            <a:pPr indent="0" lvl="0" marL="0" rtl="0" algn="l">
              <a:spcBef>
                <a:spcPts val="1000"/>
              </a:spcBef>
              <a:spcAft>
                <a:spcPts val="0"/>
              </a:spcAft>
              <a:buNone/>
            </a:pPr>
            <a:r>
              <a:rPr lang="en"/>
              <a:t>	</a:t>
            </a:r>
            <a:endParaRPr/>
          </a:p>
          <a:p>
            <a:pPr indent="0" lvl="0" marL="0" rtl="0" algn="l">
              <a:spcBef>
                <a:spcPts val="1000"/>
              </a:spcBef>
              <a:spcAft>
                <a:spcPts val="0"/>
              </a:spcAft>
              <a:buNone/>
            </a:pPr>
            <a:r>
              <a:rPr b="1" lang="en"/>
              <a:t>Auxiliary Space:</a:t>
            </a:r>
            <a:endParaRPr b="1"/>
          </a:p>
          <a:p>
            <a:pPr indent="457200" lvl="0" marL="0" rtl="0" algn="l">
              <a:spcBef>
                <a:spcPts val="1000"/>
              </a:spcBef>
              <a:spcAft>
                <a:spcPts val="0"/>
              </a:spcAft>
              <a:buNone/>
            </a:pPr>
            <a:r>
              <a:rPr lang="en"/>
              <a:t> O(n), Additional space is required for the temporary array used during merging.</a:t>
            </a:r>
            <a:endParaRPr/>
          </a:p>
          <a:p>
            <a:pPr indent="0" lvl="0" marL="0" rtl="0" algn="l">
              <a:spcBef>
                <a:spcPts val="1000"/>
              </a:spcBef>
              <a:spcAft>
                <a:spcPts val="1000"/>
              </a:spcAft>
              <a:buNone/>
            </a:pPr>
            <a:r>
              <a:t/>
            </a:r>
            <a:endParaRPr/>
          </a:p>
        </p:txBody>
      </p:sp>
      <p:sp>
        <p:nvSpPr>
          <p:cNvPr id="1037" name="Google Shape;1037;p9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Complexity Analysis of Merge Sort:</a:t>
            </a:r>
            <a:endParaRPr/>
          </a:p>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97"/>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Sorting large datasets</a:t>
            </a:r>
            <a:endParaRPr/>
          </a:p>
          <a:p>
            <a:pPr indent="0" lvl="0" marL="0" rtl="0" algn="l">
              <a:spcBef>
                <a:spcPts val="1000"/>
              </a:spcBef>
              <a:spcAft>
                <a:spcPts val="0"/>
              </a:spcAft>
              <a:buNone/>
            </a:pPr>
            <a:r>
              <a:rPr lang="en"/>
              <a:t>External sorting (when the dataset is too large to fit in memory)</a:t>
            </a:r>
            <a:endParaRPr/>
          </a:p>
          <a:p>
            <a:pPr indent="0" lvl="0" marL="0" rtl="0" algn="l">
              <a:spcBef>
                <a:spcPts val="1000"/>
              </a:spcBef>
              <a:spcAft>
                <a:spcPts val="0"/>
              </a:spcAft>
              <a:buNone/>
            </a:pPr>
            <a:r>
              <a:rPr lang="en"/>
              <a:t>Inversion counting</a:t>
            </a:r>
            <a:endParaRPr/>
          </a:p>
          <a:p>
            <a:pPr indent="0" lvl="0" marL="0" rtl="0" algn="l">
              <a:spcBef>
                <a:spcPts val="1000"/>
              </a:spcBef>
              <a:spcAft>
                <a:spcPts val="0"/>
              </a:spcAft>
              <a:buNone/>
            </a:pPr>
            <a:r>
              <a:rPr lang="en"/>
              <a:t>Merge Sort and its variations are used in library methods of programming languages. For example its variation TimSort is used in Python, Java Android and Swift. The main reason why it is preferred to sort non-primitive types is stability which is not there in QuickSort. For example Arrays.sort in Java uses QuickSort while Collections.sort uses MergeSort.</a:t>
            </a:r>
            <a:endParaRPr/>
          </a:p>
          <a:p>
            <a:pPr indent="0" lvl="0" marL="0" rtl="0" algn="l">
              <a:spcBef>
                <a:spcPts val="1000"/>
              </a:spcBef>
              <a:spcAft>
                <a:spcPts val="0"/>
              </a:spcAft>
              <a:buNone/>
            </a:pPr>
            <a:r>
              <a:rPr lang="en"/>
              <a:t>It is a preferred algorithm for sorting Linked lists.</a:t>
            </a:r>
            <a:endParaRPr/>
          </a:p>
          <a:p>
            <a:pPr indent="0" lvl="0" marL="0" rtl="0" algn="l">
              <a:spcBef>
                <a:spcPts val="1000"/>
              </a:spcBef>
              <a:spcAft>
                <a:spcPts val="1000"/>
              </a:spcAft>
              <a:buNone/>
            </a:pPr>
            <a:r>
              <a:rPr lang="en"/>
              <a:t>It can be easily parallelized as we can independently sort subarrays and then merge.</a:t>
            </a:r>
            <a:endParaRPr/>
          </a:p>
        </p:txBody>
      </p:sp>
      <p:sp>
        <p:nvSpPr>
          <p:cNvPr id="1043" name="Google Shape;1043;p9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Merge Sort:</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descr="I.T. Memes Telugu" id="366" name="Google Shape;366;p26"/>
          <p:cNvPicPr preferRelativeResize="0"/>
          <p:nvPr/>
        </p:nvPicPr>
        <p:blipFill>
          <a:blip r:embed="rId3">
            <a:alphaModFix/>
          </a:blip>
          <a:stretch>
            <a:fillRect/>
          </a:stretch>
        </p:blipFill>
        <p:spPr>
          <a:xfrm>
            <a:off x="1421125" y="1070600"/>
            <a:ext cx="4981575" cy="2733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98"/>
          <p:cNvSpPr txBox="1"/>
          <p:nvPr>
            <p:ph idx="1" type="body"/>
          </p:nvPr>
        </p:nvSpPr>
        <p:spPr>
          <a:xfrm>
            <a:off x="715100" y="530675"/>
            <a:ext cx="7713900" cy="42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Advantages of Merge Sort:</a:t>
            </a:r>
            <a:endParaRPr sz="1600"/>
          </a:p>
          <a:p>
            <a:pPr indent="-317500" lvl="0" marL="457200" rtl="0" algn="l">
              <a:spcBef>
                <a:spcPts val="1000"/>
              </a:spcBef>
              <a:spcAft>
                <a:spcPts val="0"/>
              </a:spcAft>
              <a:buSzPts val="1400"/>
              <a:buChar char="●"/>
            </a:pPr>
            <a:r>
              <a:rPr lang="en"/>
              <a:t>Stability : Merge sort is a stable sorting algorithm, which means it maintains the relative order of equal elements in the input array.</a:t>
            </a:r>
            <a:endParaRPr/>
          </a:p>
          <a:p>
            <a:pPr indent="-317500" lvl="0" marL="457200" rtl="0" algn="l">
              <a:spcBef>
                <a:spcPts val="0"/>
              </a:spcBef>
              <a:spcAft>
                <a:spcPts val="0"/>
              </a:spcAft>
              <a:buSzPts val="1400"/>
              <a:buChar char="●"/>
            </a:pPr>
            <a:r>
              <a:rPr lang="en"/>
              <a:t>Guaranteed worst-case performance: Merge sort has a worst-case time complexity of O(N logN) , which means it performs well even on large datasets.</a:t>
            </a:r>
            <a:endParaRPr/>
          </a:p>
          <a:p>
            <a:pPr indent="-317500" lvl="0" marL="457200" rtl="0" algn="l">
              <a:spcBef>
                <a:spcPts val="0"/>
              </a:spcBef>
              <a:spcAft>
                <a:spcPts val="0"/>
              </a:spcAft>
              <a:buSzPts val="1400"/>
              <a:buChar char="●"/>
            </a:pPr>
            <a:r>
              <a:rPr lang="en"/>
              <a:t>Simple to implement: The divide-and-conquer approach is straightforward.</a:t>
            </a:r>
            <a:endParaRPr/>
          </a:p>
          <a:p>
            <a:pPr indent="0" lvl="0" marL="0" rtl="0" algn="l">
              <a:spcBef>
                <a:spcPts val="1000"/>
              </a:spcBef>
              <a:spcAft>
                <a:spcPts val="0"/>
              </a:spcAft>
              <a:buNone/>
            </a:pPr>
            <a:r>
              <a:t/>
            </a:r>
            <a:endParaRPr b="1" sz="1600"/>
          </a:p>
          <a:p>
            <a:pPr indent="0" lvl="0" marL="0" rtl="0" algn="l">
              <a:spcBef>
                <a:spcPts val="1000"/>
              </a:spcBef>
              <a:spcAft>
                <a:spcPts val="0"/>
              </a:spcAft>
              <a:buNone/>
            </a:pPr>
            <a:r>
              <a:rPr b="1" lang="en" sz="1600"/>
              <a:t>Disadvantages of Merge Sort:</a:t>
            </a:r>
            <a:endParaRPr b="1" sz="1600"/>
          </a:p>
          <a:p>
            <a:pPr indent="-317500" lvl="0" marL="457200" rtl="0" algn="l">
              <a:spcBef>
                <a:spcPts val="1000"/>
              </a:spcBef>
              <a:spcAft>
                <a:spcPts val="0"/>
              </a:spcAft>
              <a:buSzPts val="1400"/>
              <a:buChar char="●"/>
            </a:pPr>
            <a:r>
              <a:rPr lang="en"/>
              <a:t>Space complexity: Merge sort requires additional memory to store the merged sub-arrays during the sorting process.</a:t>
            </a:r>
            <a:endParaRPr/>
          </a:p>
          <a:p>
            <a:pPr indent="-317500" lvl="0" marL="457200" rtl="0" algn="l">
              <a:spcBef>
                <a:spcPts val="0"/>
              </a:spcBef>
              <a:spcAft>
                <a:spcPts val="0"/>
              </a:spcAft>
              <a:buSzPts val="1400"/>
              <a:buChar char="●"/>
            </a:pPr>
            <a:r>
              <a:rPr lang="en"/>
              <a:t>Not in-place: Merge sort is not an in-place sorting algorithm, which means it requires additional memory to store the sorted data. This can be a disadvantage in applications where memory usage is a concern.</a:t>
            </a:r>
            <a:endParaRPr/>
          </a:p>
          <a:p>
            <a:pPr indent="-317500" lvl="0" marL="457200" rtl="0" algn="l">
              <a:spcBef>
                <a:spcPts val="0"/>
              </a:spcBef>
              <a:spcAft>
                <a:spcPts val="0"/>
              </a:spcAft>
              <a:buSzPts val="1400"/>
              <a:buChar char="●"/>
            </a:pPr>
            <a:r>
              <a:rPr lang="en"/>
              <a:t>Slower than QuickSort in general. QuickSort is more cache friendly because it works in-place.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99"/>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Sort Algorithm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54" name="Google Shape;1054;p99"/>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QuickSort </a:t>
            </a:r>
            <a:r>
              <a:rPr lang="en"/>
              <a:t>is a sorting algorithm based on the Divide and Conquer that picks an element as a pivot and partitions the given array around the picked pivot by placing the pivot in its correct position in the sorted array.</a:t>
            </a:r>
            <a:endParaRPr/>
          </a:p>
          <a:p>
            <a:pPr indent="-298450" lvl="0" marL="457200" rtl="0" algn="l">
              <a:spcBef>
                <a:spcPts val="1200"/>
              </a:spcBef>
              <a:spcAft>
                <a:spcPts val="0"/>
              </a:spcAft>
              <a:buClr>
                <a:srgbClr val="000000"/>
              </a:buClr>
              <a:buSzPts val="1100"/>
              <a:buFont typeface="Arial"/>
              <a:buChar char="●"/>
            </a:pPr>
            <a:r>
              <a:rPr lang="en"/>
              <a:t>Quicksort picks an element as pivot, and then it partitions the given array around the picked pivot element. In quick sort, a large array is divided into two arrays in which one holds values that are smaller than the specified value (Pivot), and another array holds the values that are greater than the pivot.</a:t>
            </a:r>
            <a:br>
              <a:rPr lang="en"/>
            </a:br>
            <a:endParaRPr/>
          </a:p>
          <a:p>
            <a:pPr indent="-298450" lvl="0" marL="457200" rtl="0" algn="l">
              <a:spcBef>
                <a:spcPts val="0"/>
              </a:spcBef>
              <a:spcAft>
                <a:spcPts val="0"/>
              </a:spcAft>
              <a:buClr>
                <a:srgbClr val="000000"/>
              </a:buClr>
              <a:buSzPts val="1100"/>
              <a:buFont typeface="Arial"/>
              <a:buChar char="●"/>
            </a:pPr>
            <a:r>
              <a:rPr lang="en"/>
              <a:t>After that, left and right sub-arrays are also partitioned using the same approach. It will continue until the single element remains in the sub-array.</a:t>
            </a:r>
            <a:endParaRPr/>
          </a:p>
          <a:p>
            <a:pPr indent="0" lvl="0" marL="0" rtl="0" algn="l">
              <a:spcBef>
                <a:spcPts val="1200"/>
              </a:spcBef>
              <a:spcAft>
                <a:spcPts val="10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00"/>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work</a:t>
            </a:r>
            <a:endParaRPr/>
          </a:p>
        </p:txBody>
      </p:sp>
      <p:sp>
        <p:nvSpPr>
          <p:cNvPr id="1060" name="Google Shape;1060;p100"/>
          <p:cNvSpPr txBox="1"/>
          <p:nvPr>
            <p:ph idx="1" type="body"/>
          </p:nvPr>
        </p:nvSpPr>
        <p:spPr>
          <a:xfrm>
            <a:off x="715100" y="1242450"/>
            <a:ext cx="78174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Choose a Pivot:</a:t>
            </a:r>
            <a:r>
              <a:rPr lang="en"/>
              <a:t> Select an element from the array as the pivot. The choice of pivot can vary (e.g., first element, last element, random element, or median).</a:t>
            </a:r>
            <a:endParaRPr/>
          </a:p>
          <a:p>
            <a:pPr indent="0" lvl="0" marL="0" rtl="0" algn="l">
              <a:spcBef>
                <a:spcPts val="1000"/>
              </a:spcBef>
              <a:spcAft>
                <a:spcPts val="0"/>
              </a:spcAft>
              <a:buNone/>
            </a:pPr>
            <a:r>
              <a:rPr b="1" lang="en"/>
              <a:t>Partition the Array:</a:t>
            </a:r>
            <a:r>
              <a:rPr lang="en"/>
              <a:t> Rearrange the array around the pivot. After partitioning, all elements smaller than the pivot will be on its left, and all elements greater than the pivot will be on its right. The pivot is then in its correct position, and we obtain the index of the pivot.</a:t>
            </a:r>
            <a:endParaRPr/>
          </a:p>
          <a:p>
            <a:pPr indent="0" lvl="0" marL="0" rtl="0" algn="l">
              <a:spcBef>
                <a:spcPts val="1000"/>
              </a:spcBef>
              <a:spcAft>
                <a:spcPts val="0"/>
              </a:spcAft>
              <a:buNone/>
            </a:pPr>
            <a:r>
              <a:rPr b="1" lang="en"/>
              <a:t>Recursively Call: </a:t>
            </a:r>
            <a:r>
              <a:rPr lang="en"/>
              <a:t>Recursively apply the same process to the two partitioned sub-arrays (left and right of the pivot).</a:t>
            </a:r>
            <a:endParaRPr/>
          </a:p>
          <a:p>
            <a:pPr indent="0" lvl="0" marL="0" rtl="0" algn="l">
              <a:spcBef>
                <a:spcPts val="1000"/>
              </a:spcBef>
              <a:spcAft>
                <a:spcPts val="0"/>
              </a:spcAft>
              <a:buNone/>
            </a:pPr>
            <a:r>
              <a:rPr b="1" lang="en"/>
              <a:t>Base Case: </a:t>
            </a:r>
            <a:r>
              <a:rPr lang="en"/>
              <a:t>The recursion stops when there is only one element left in the sub-array, as a single element is already sorted.</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101"/>
          <p:cNvPicPr preferRelativeResize="0"/>
          <p:nvPr/>
        </p:nvPicPr>
        <p:blipFill>
          <a:blip r:embed="rId3">
            <a:alphaModFix/>
          </a:blip>
          <a:stretch>
            <a:fillRect/>
          </a:stretch>
        </p:blipFill>
        <p:spPr>
          <a:xfrm>
            <a:off x="194000" y="306438"/>
            <a:ext cx="8839199" cy="43782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02"/>
          <p:cNvSpPr txBox="1"/>
          <p:nvPr>
            <p:ph idx="1" type="body"/>
          </p:nvPr>
        </p:nvSpPr>
        <p:spPr>
          <a:xfrm>
            <a:off x="765025" y="543325"/>
            <a:ext cx="78174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Choice of Pivot</a:t>
            </a:r>
            <a:endParaRPr b="1"/>
          </a:p>
          <a:p>
            <a:pPr indent="0" lvl="0" marL="0" rtl="0" algn="l">
              <a:spcBef>
                <a:spcPts val="1000"/>
              </a:spcBef>
              <a:spcAft>
                <a:spcPts val="0"/>
              </a:spcAft>
              <a:buNone/>
            </a:pPr>
            <a:r>
              <a:rPr lang="en"/>
              <a:t>There are many different choices for picking pivots.</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AutoNum type="arabicPeriod"/>
            </a:pPr>
            <a:r>
              <a:rPr lang="en"/>
              <a:t>Always pick the first (or last) element as a pivot. The below implementation is picks the last element as pivot. The problem with this approach is it ends up in the worst case when array is already sorted.</a:t>
            </a:r>
            <a:endParaRPr/>
          </a:p>
          <a:p>
            <a:pPr indent="-317500" lvl="0" marL="457200" rtl="0" algn="l">
              <a:spcBef>
                <a:spcPts val="0"/>
              </a:spcBef>
              <a:spcAft>
                <a:spcPts val="0"/>
              </a:spcAft>
              <a:buSzPts val="1400"/>
              <a:buAutoNum type="arabicPeriod"/>
            </a:pPr>
            <a:r>
              <a:rPr lang="en"/>
              <a:t>Pick a random element as a pivot. This is a preferred approach because it does not have a pattern for which the worst case happens.</a:t>
            </a:r>
            <a:endParaRPr/>
          </a:p>
          <a:p>
            <a:pPr indent="-317500" lvl="0" marL="457200" rtl="0" algn="l">
              <a:spcBef>
                <a:spcPts val="0"/>
              </a:spcBef>
              <a:spcAft>
                <a:spcPts val="0"/>
              </a:spcAft>
              <a:buSzPts val="1400"/>
              <a:buAutoNum type="arabicPeriod"/>
            </a:pPr>
            <a:r>
              <a:rPr lang="en"/>
              <a:t>Pick the median element is pivot. This is an ideal approach in terms of time complexity as we can find median in linear time and the partition function will always divide the input array into two halves. But it is low on average as median finding has high constants.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03"/>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Time Complexity:</a:t>
            </a:r>
            <a:endParaRPr b="1"/>
          </a:p>
          <a:p>
            <a:pPr indent="0" lvl="0" marL="0" rtl="0" algn="l">
              <a:spcBef>
                <a:spcPts val="1000"/>
              </a:spcBef>
              <a:spcAft>
                <a:spcPts val="0"/>
              </a:spcAft>
              <a:buNone/>
            </a:pPr>
            <a:r>
              <a:rPr lang="en"/>
              <a:t>    	Best Case: </a:t>
            </a:r>
            <a:r>
              <a:rPr lang="en"/>
              <a:t>O(n*logn)</a:t>
            </a:r>
            <a:r>
              <a:rPr lang="en"/>
              <a:t>, </a:t>
            </a:r>
            <a:r>
              <a:rPr lang="en"/>
              <a:t>when the pivot element is middle element</a:t>
            </a:r>
            <a:r>
              <a:rPr lang="en"/>
              <a:t>.</a:t>
            </a:r>
            <a:endParaRPr/>
          </a:p>
          <a:p>
            <a:pPr indent="0" lvl="0" marL="0" rtl="0" algn="l">
              <a:spcBef>
                <a:spcPts val="1000"/>
              </a:spcBef>
              <a:spcAft>
                <a:spcPts val="0"/>
              </a:spcAft>
              <a:buNone/>
            </a:pPr>
            <a:r>
              <a:rPr lang="en"/>
              <a:t>    	Average Case:</a:t>
            </a:r>
            <a:r>
              <a:rPr lang="en"/>
              <a:t>O(n*logn)</a:t>
            </a:r>
            <a:r>
              <a:rPr lang="en"/>
              <a:t>, </a:t>
            </a:r>
            <a:r>
              <a:rPr lang="en"/>
              <a:t>when the pivot element is jumbled</a:t>
            </a:r>
            <a:r>
              <a:rPr lang="en"/>
              <a:t>.</a:t>
            </a:r>
            <a:endParaRPr/>
          </a:p>
          <a:p>
            <a:pPr indent="0" lvl="0" marL="0" rtl="0" algn="l">
              <a:spcBef>
                <a:spcPts val="1000"/>
              </a:spcBef>
              <a:spcAft>
                <a:spcPts val="0"/>
              </a:spcAft>
              <a:buNone/>
            </a:pPr>
            <a:r>
              <a:rPr lang="en"/>
              <a:t>    	Worst Case: </a:t>
            </a:r>
            <a:r>
              <a:rPr lang="en" sz="1100">
                <a:solidFill>
                  <a:srgbClr val="000000"/>
                </a:solidFill>
                <a:latin typeface="Arial"/>
                <a:ea typeface="Arial"/>
                <a:cs typeface="Arial"/>
                <a:sym typeface="Arial"/>
              </a:rPr>
              <a:t>O(n</a:t>
            </a:r>
            <a:r>
              <a:rPr baseline="30000" lang="en" sz="1100">
                <a:solidFill>
                  <a:srgbClr val="000000"/>
                </a:solidFill>
                <a:latin typeface="Arial"/>
                <a:ea typeface="Arial"/>
                <a:cs typeface="Arial"/>
                <a:sym typeface="Arial"/>
              </a:rPr>
              <a:t>2</a:t>
            </a:r>
            <a:r>
              <a:rPr lang="en" sz="1100">
                <a:solidFill>
                  <a:srgbClr val="000000"/>
                </a:solidFill>
                <a:latin typeface="Arial"/>
                <a:ea typeface="Arial"/>
                <a:cs typeface="Arial"/>
                <a:sym typeface="Arial"/>
              </a:rPr>
              <a:t>)</a:t>
            </a:r>
            <a:r>
              <a:rPr lang="en"/>
              <a:t>, </a:t>
            </a:r>
            <a:r>
              <a:rPr lang="en"/>
              <a:t>when the pivot element is either greatest or smallest element</a:t>
            </a:r>
            <a:r>
              <a:rPr lang="en"/>
              <a:t>.</a:t>
            </a:r>
            <a:endParaRPr/>
          </a:p>
          <a:p>
            <a:pPr indent="0" lvl="0" marL="0" rtl="0" algn="l">
              <a:spcBef>
                <a:spcPts val="1000"/>
              </a:spcBef>
              <a:spcAft>
                <a:spcPts val="0"/>
              </a:spcAft>
              <a:buNone/>
            </a:pPr>
            <a:r>
              <a:rPr lang="en"/>
              <a:t>	</a:t>
            </a:r>
            <a:endParaRPr/>
          </a:p>
          <a:p>
            <a:pPr indent="0" lvl="0" marL="0" rtl="0" algn="l">
              <a:spcBef>
                <a:spcPts val="1000"/>
              </a:spcBef>
              <a:spcAft>
                <a:spcPts val="1000"/>
              </a:spcAft>
              <a:buNone/>
            </a:pPr>
            <a:r>
              <a:t/>
            </a:r>
            <a:endParaRPr/>
          </a:p>
        </p:txBody>
      </p:sp>
      <p:sp>
        <p:nvSpPr>
          <p:cNvPr id="1076" name="Google Shape;1076;p103"/>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Complexity Analysis of Quick Sort:</a:t>
            </a:r>
            <a:endParaRPr/>
          </a:p>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0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Quick Sort:</a:t>
            </a:r>
            <a:endParaRPr/>
          </a:p>
          <a:p>
            <a:pPr indent="0" lvl="0" marL="0" rtl="0" algn="l">
              <a:spcBef>
                <a:spcPts val="0"/>
              </a:spcBef>
              <a:spcAft>
                <a:spcPts val="0"/>
              </a:spcAft>
              <a:buNone/>
            </a:pPr>
            <a:r>
              <a:t/>
            </a:r>
            <a:endParaRPr/>
          </a:p>
        </p:txBody>
      </p:sp>
      <p:sp>
        <p:nvSpPr>
          <p:cNvPr id="1082" name="Google Shape;1082;p104"/>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317500" lvl="1" marL="914400" rtl="0" algn="l">
              <a:spcBef>
                <a:spcPts val="1200"/>
              </a:spcBef>
              <a:spcAft>
                <a:spcPts val="0"/>
              </a:spcAft>
              <a:buSzPts val="1400"/>
              <a:buChar char="○"/>
            </a:pPr>
            <a:r>
              <a:rPr lang="en"/>
              <a:t>Efficient for sorting large datasets with O(nlogn) average-case time complexity.</a:t>
            </a:r>
            <a:endParaRPr/>
          </a:p>
          <a:p>
            <a:pPr indent="-317500" lvl="1" marL="914400" rtl="0" algn="l">
              <a:spcBef>
                <a:spcPts val="0"/>
              </a:spcBef>
              <a:spcAft>
                <a:spcPts val="0"/>
              </a:spcAft>
              <a:buSzPts val="1400"/>
              <a:buChar char="○"/>
            </a:pPr>
            <a:r>
              <a:rPr lang="en"/>
              <a:t>Used in partitioning problems like finding the kth smallest element or dividing arrays by pivot.</a:t>
            </a:r>
            <a:endParaRPr/>
          </a:p>
          <a:p>
            <a:pPr indent="-317500" lvl="1" marL="914400" rtl="0" algn="l">
              <a:spcBef>
                <a:spcPts val="0"/>
              </a:spcBef>
              <a:spcAft>
                <a:spcPts val="0"/>
              </a:spcAft>
              <a:buSzPts val="1400"/>
              <a:buChar char="○"/>
            </a:pPr>
            <a:r>
              <a:rPr lang="en"/>
              <a:t>Integral to randomized algorithms, offering better performance than deterministic approaches.</a:t>
            </a:r>
            <a:endParaRPr/>
          </a:p>
          <a:p>
            <a:pPr indent="-317500" lvl="1" marL="914400" rtl="0" algn="l">
              <a:spcBef>
                <a:spcPts val="0"/>
              </a:spcBef>
              <a:spcAft>
                <a:spcPts val="0"/>
              </a:spcAft>
              <a:buSzPts val="1400"/>
              <a:buChar char="○"/>
            </a:pPr>
            <a:r>
              <a:rPr lang="en"/>
              <a:t>Applied in cryptography for generating random permutations and unpredictable encryption keys.</a:t>
            </a:r>
            <a:endParaRPr/>
          </a:p>
          <a:p>
            <a:pPr indent="-317500" lvl="1" marL="914400" rtl="0" algn="l">
              <a:spcBef>
                <a:spcPts val="0"/>
              </a:spcBef>
              <a:spcAft>
                <a:spcPts val="0"/>
              </a:spcAft>
              <a:buSzPts val="1400"/>
              <a:buChar char="○"/>
            </a:pPr>
            <a:r>
              <a:rPr lang="en"/>
              <a:t>Partitioning step can be parallelized for improved performance in multi-core or distributed systems.</a:t>
            </a:r>
            <a:endParaRPr/>
          </a:p>
          <a:p>
            <a:pPr indent="-317500" lvl="1" marL="914400" rtl="0" algn="l">
              <a:spcBef>
                <a:spcPts val="0"/>
              </a:spcBef>
              <a:spcAft>
                <a:spcPts val="0"/>
              </a:spcAft>
              <a:buSzPts val="1400"/>
              <a:buChar char="○"/>
            </a:pPr>
            <a:r>
              <a:rPr lang="en"/>
              <a:t>Important in theoretical computer science for analyzing average-case complexity and developing new techniques.</a:t>
            </a:r>
            <a:endParaRPr/>
          </a:p>
          <a:p>
            <a:pPr indent="-317500" lvl="0" marL="457200" rtl="0" algn="l">
              <a:spcBef>
                <a:spcPts val="0"/>
              </a:spcBef>
              <a:spcAft>
                <a:spcPts val="0"/>
              </a:spcAft>
              <a:buSzPts val="1400"/>
              <a:buChar char="●"/>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05"/>
          <p:cNvSpPr txBox="1"/>
          <p:nvPr>
            <p:ph idx="1" type="body"/>
          </p:nvPr>
        </p:nvSpPr>
        <p:spPr>
          <a:xfrm>
            <a:off x="715100" y="530675"/>
            <a:ext cx="7713900" cy="42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Advantages of Quick Sort:</a:t>
            </a:r>
            <a:endParaRPr sz="1600"/>
          </a:p>
          <a:p>
            <a:pPr indent="-317500" lvl="1" marL="914400" rtl="0" algn="l">
              <a:spcBef>
                <a:spcPts val="1000"/>
              </a:spcBef>
              <a:spcAft>
                <a:spcPts val="0"/>
              </a:spcAft>
              <a:buSzPts val="1400"/>
              <a:buChar char="○"/>
            </a:pPr>
            <a:r>
              <a:rPr lang="en"/>
              <a:t>It is a divide-and-conquer algorithm that makes it easier to solve problems.</a:t>
            </a:r>
            <a:endParaRPr/>
          </a:p>
          <a:p>
            <a:pPr indent="-317500" lvl="1" marL="914400" rtl="0" algn="l">
              <a:spcBef>
                <a:spcPts val="0"/>
              </a:spcBef>
              <a:spcAft>
                <a:spcPts val="0"/>
              </a:spcAft>
              <a:buSzPts val="1400"/>
              <a:buChar char="○"/>
            </a:pPr>
            <a:r>
              <a:rPr lang="en"/>
              <a:t>It is efficient on large data sets.</a:t>
            </a:r>
            <a:endParaRPr/>
          </a:p>
          <a:p>
            <a:pPr indent="-317500" lvl="1" marL="914400" rtl="0" algn="l">
              <a:spcBef>
                <a:spcPts val="0"/>
              </a:spcBef>
              <a:spcAft>
                <a:spcPts val="0"/>
              </a:spcAft>
              <a:buSzPts val="1400"/>
              <a:buChar char="○"/>
            </a:pPr>
            <a:r>
              <a:rPr lang="en"/>
              <a:t>It has a low overhead, as it only requires a small amount of memory to function.</a:t>
            </a:r>
            <a:endParaRPr/>
          </a:p>
          <a:p>
            <a:pPr indent="-317500" lvl="1" marL="914400" rtl="0" algn="l">
              <a:spcBef>
                <a:spcPts val="0"/>
              </a:spcBef>
              <a:spcAft>
                <a:spcPts val="0"/>
              </a:spcAft>
              <a:buSzPts val="1400"/>
              <a:buChar char="○"/>
            </a:pPr>
            <a:r>
              <a:rPr lang="en"/>
              <a:t>It is Cache Friendly as we work on the same array to sort and do not copy data to any auxiliary array.</a:t>
            </a:r>
            <a:endParaRPr/>
          </a:p>
          <a:p>
            <a:pPr indent="-317500" lvl="1" marL="914400" rtl="0" algn="l">
              <a:spcBef>
                <a:spcPts val="0"/>
              </a:spcBef>
              <a:spcAft>
                <a:spcPts val="0"/>
              </a:spcAft>
              <a:buSzPts val="1400"/>
              <a:buChar char="○"/>
            </a:pPr>
            <a:r>
              <a:rPr lang="en"/>
              <a:t>Fastest general purpose algorithm for large data when stability is not required.</a:t>
            </a:r>
            <a:endParaRPr b="1" sz="1600"/>
          </a:p>
          <a:p>
            <a:pPr indent="0" lvl="0" marL="0" rtl="0" algn="l">
              <a:spcBef>
                <a:spcPts val="0"/>
              </a:spcBef>
              <a:spcAft>
                <a:spcPts val="0"/>
              </a:spcAft>
              <a:buNone/>
            </a:pPr>
            <a:r>
              <a:rPr b="1" lang="en" sz="1600"/>
              <a:t>Disadvantages of Quick Sort:</a:t>
            </a:r>
            <a:endParaRPr b="1" sz="1600"/>
          </a:p>
          <a:p>
            <a:pPr indent="-317500" lvl="1" marL="914400" rtl="0" algn="l">
              <a:spcBef>
                <a:spcPts val="1000"/>
              </a:spcBef>
              <a:spcAft>
                <a:spcPts val="0"/>
              </a:spcAft>
              <a:buSzPts val="1400"/>
              <a:buChar char="○"/>
            </a:pPr>
            <a:r>
              <a:rPr lang="en"/>
              <a:t>It has a worst-case time complexity of O(n2), which occurs when the pivot is chosen poorly.</a:t>
            </a:r>
            <a:endParaRPr/>
          </a:p>
          <a:p>
            <a:pPr indent="-317500" lvl="1" marL="914400" rtl="0" algn="l">
              <a:spcBef>
                <a:spcPts val="0"/>
              </a:spcBef>
              <a:spcAft>
                <a:spcPts val="0"/>
              </a:spcAft>
              <a:buSzPts val="1400"/>
              <a:buChar char="○"/>
            </a:pPr>
            <a:r>
              <a:rPr lang="en"/>
              <a:t>It is not a good choice for small data sets.</a:t>
            </a:r>
            <a:endParaRPr/>
          </a:p>
          <a:p>
            <a:pPr indent="-317500" lvl="1" marL="914400" rtl="0" algn="l">
              <a:spcBef>
                <a:spcPts val="0"/>
              </a:spcBef>
              <a:spcAft>
                <a:spcPts val="0"/>
              </a:spcAft>
              <a:buSzPts val="1400"/>
              <a:buChar char="○"/>
            </a:pPr>
            <a:r>
              <a:rPr lang="en"/>
              <a:t>It is not a stable sort, meaning that if two elements have the same key, their relative order will not be preserved in the sorted output in case of quick sort,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pic>
        <p:nvPicPr>
          <p:cNvPr id="1092" name="Google Shape;1092;p106"/>
          <p:cNvPicPr preferRelativeResize="0"/>
          <p:nvPr/>
        </p:nvPicPr>
        <p:blipFill>
          <a:blip r:embed="rId3">
            <a:alphaModFix/>
          </a:blip>
          <a:stretch>
            <a:fillRect/>
          </a:stretch>
        </p:blipFill>
        <p:spPr>
          <a:xfrm>
            <a:off x="1812563" y="269000"/>
            <a:ext cx="5518886" cy="4605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7"/>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cxnSp>
        <p:nvCxnSpPr>
          <p:cNvPr id="1098" name="Google Shape;1098;p107"/>
          <p:cNvCxnSpPr/>
          <p:nvPr/>
        </p:nvCxnSpPr>
        <p:spPr>
          <a:xfrm>
            <a:off x="3578325" y="11656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099" name="Google Shape;1099;p107"/>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grpSp>
        <p:nvGrpSpPr>
          <p:cNvPr id="1100" name="Google Shape;1100;p107"/>
          <p:cNvGrpSpPr/>
          <p:nvPr/>
        </p:nvGrpSpPr>
        <p:grpSpPr>
          <a:xfrm>
            <a:off x="4902098" y="535097"/>
            <a:ext cx="3683753" cy="4073629"/>
            <a:chOff x="4825898" y="535097"/>
            <a:chExt cx="3683753" cy="4073629"/>
          </a:xfrm>
        </p:grpSpPr>
        <p:grpSp>
          <p:nvGrpSpPr>
            <p:cNvPr id="1101" name="Google Shape;1101;p107"/>
            <p:cNvGrpSpPr/>
            <p:nvPr/>
          </p:nvGrpSpPr>
          <p:grpSpPr>
            <a:xfrm>
              <a:off x="5416996" y="1013447"/>
              <a:ext cx="2303759" cy="3595278"/>
              <a:chOff x="5416996" y="1013447"/>
              <a:chExt cx="2303759" cy="3595278"/>
            </a:xfrm>
          </p:grpSpPr>
          <p:sp>
            <p:nvSpPr>
              <p:cNvPr id="1102" name="Google Shape;1102;p107"/>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07"/>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07"/>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07"/>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07"/>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07"/>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7"/>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07"/>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07"/>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7"/>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7"/>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07"/>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07"/>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07"/>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07"/>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07"/>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07"/>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07"/>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07"/>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07"/>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07"/>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07"/>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07"/>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07"/>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07"/>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07"/>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07"/>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07"/>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07"/>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07"/>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07"/>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07"/>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07"/>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07"/>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07"/>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07"/>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07"/>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07"/>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07"/>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7"/>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07"/>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07"/>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07"/>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07"/>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07"/>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07"/>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07"/>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07"/>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07"/>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07"/>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07"/>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07"/>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07"/>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07"/>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07"/>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07"/>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07"/>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07"/>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07"/>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07"/>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07"/>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07"/>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07"/>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07"/>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07"/>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07"/>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07"/>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07"/>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07"/>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7"/>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7"/>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7"/>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7"/>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7"/>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7"/>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7"/>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07"/>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07"/>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7"/>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07"/>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7"/>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7"/>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07"/>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07"/>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07"/>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07"/>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7"/>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7"/>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7"/>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7"/>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07"/>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7"/>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07"/>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07"/>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07"/>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07"/>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7"/>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7"/>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07"/>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7"/>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7"/>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7"/>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7"/>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7"/>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07"/>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7"/>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07"/>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07"/>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07"/>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7"/>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7"/>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07"/>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07"/>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07"/>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7"/>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07"/>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07"/>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7"/>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7"/>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07"/>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7"/>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7"/>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107"/>
            <p:cNvGrpSpPr/>
            <p:nvPr/>
          </p:nvGrpSpPr>
          <p:grpSpPr>
            <a:xfrm>
              <a:off x="4825898" y="1492688"/>
              <a:ext cx="1147199" cy="637372"/>
              <a:chOff x="315275" y="3124950"/>
              <a:chExt cx="658175" cy="365675"/>
            </a:xfrm>
          </p:grpSpPr>
          <p:sp>
            <p:nvSpPr>
              <p:cNvPr id="1225" name="Google Shape;1225;p107"/>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7"/>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7"/>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7"/>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7"/>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7"/>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107"/>
            <p:cNvGrpSpPr/>
            <p:nvPr/>
          </p:nvGrpSpPr>
          <p:grpSpPr>
            <a:xfrm>
              <a:off x="7112551" y="535097"/>
              <a:ext cx="1397100" cy="760518"/>
              <a:chOff x="238125" y="2409350"/>
              <a:chExt cx="760575" cy="414000"/>
            </a:xfrm>
          </p:grpSpPr>
          <p:sp>
            <p:nvSpPr>
              <p:cNvPr id="1232" name="Google Shape;1232;p107"/>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7"/>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7"/>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7"/>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7"/>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7"/>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7"/>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7"/>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7"/>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07"/>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7"/>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7"/>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4" name="Google Shape;1244;p107"/>
          <p:cNvSpPr txBox="1"/>
          <p:nvPr/>
        </p:nvSpPr>
        <p:spPr>
          <a:xfrm>
            <a:off x="730800" y="3410450"/>
            <a:ext cx="3744600" cy="689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olos Text"/>
              <a:ea typeface="Golos Text"/>
              <a:cs typeface="Golos Text"/>
              <a:sym typeface="Golos Tex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7"/>
          <p:cNvSpPr txBox="1"/>
          <p:nvPr>
            <p:ph type="title"/>
          </p:nvPr>
        </p:nvSpPr>
        <p:spPr>
          <a:xfrm>
            <a:off x="715100" y="535000"/>
            <a:ext cx="5154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What is a Data Structure?</a:t>
            </a:r>
            <a:endParaRPr u="sng"/>
          </a:p>
        </p:txBody>
      </p:sp>
      <p:grpSp>
        <p:nvGrpSpPr>
          <p:cNvPr id="372" name="Google Shape;372;p27"/>
          <p:cNvGrpSpPr/>
          <p:nvPr/>
        </p:nvGrpSpPr>
        <p:grpSpPr>
          <a:xfrm>
            <a:off x="5430969" y="1242650"/>
            <a:ext cx="3073935" cy="3366133"/>
            <a:chOff x="5201312" y="729700"/>
            <a:chExt cx="3303886" cy="3878927"/>
          </a:xfrm>
        </p:grpSpPr>
        <p:grpSp>
          <p:nvGrpSpPr>
            <p:cNvPr id="373" name="Google Shape;373;p27"/>
            <p:cNvGrpSpPr/>
            <p:nvPr/>
          </p:nvGrpSpPr>
          <p:grpSpPr>
            <a:xfrm flipH="1">
              <a:off x="5201312" y="932488"/>
              <a:ext cx="1331387" cy="724666"/>
              <a:chOff x="238125" y="2409350"/>
              <a:chExt cx="760575" cy="414000"/>
            </a:xfrm>
          </p:grpSpPr>
          <p:sp>
            <p:nvSpPr>
              <p:cNvPr id="374" name="Google Shape;374;p27"/>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27"/>
            <p:cNvGrpSpPr/>
            <p:nvPr/>
          </p:nvGrpSpPr>
          <p:grpSpPr>
            <a:xfrm>
              <a:off x="5434633" y="1349646"/>
              <a:ext cx="3070564" cy="3258981"/>
              <a:chOff x="1304275" y="2258525"/>
              <a:chExt cx="1138300" cy="1208194"/>
            </a:xfrm>
          </p:grpSpPr>
          <p:sp>
            <p:nvSpPr>
              <p:cNvPr id="387" name="Google Shape;387;p27"/>
              <p:cNvSpPr/>
              <p:nvPr/>
            </p:nvSpPr>
            <p:spPr>
              <a:xfrm>
                <a:off x="1540075" y="2768300"/>
                <a:ext cx="83675" cy="69075"/>
              </a:xfrm>
              <a:custGeom>
                <a:rect b="b" l="l" r="r" t="t"/>
                <a:pathLst>
                  <a:path extrusionOk="0" h="2763" w="3347">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1549775" y="2768225"/>
                <a:ext cx="83625" cy="69025"/>
              </a:xfrm>
              <a:custGeom>
                <a:rect b="b" l="l" r="r" t="t"/>
                <a:pathLst>
                  <a:path extrusionOk="0" h="2761" w="3345">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1484950" y="2826700"/>
                <a:ext cx="134075" cy="11125"/>
              </a:xfrm>
              <a:custGeom>
                <a:rect b="b" l="l" r="r" t="t"/>
                <a:pathLst>
                  <a:path extrusionOk="0" h="445" w="5363">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1532775" y="2826275"/>
                <a:ext cx="134075" cy="11125"/>
              </a:xfrm>
              <a:custGeom>
                <a:rect b="b" l="l" r="r" t="t"/>
                <a:pathLst>
                  <a:path extrusionOk="0" h="445" w="5363">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1319475" y="2495100"/>
                <a:ext cx="480400" cy="275175"/>
              </a:xfrm>
              <a:custGeom>
                <a:rect b="b" l="l" r="r" t="t"/>
                <a:pathLst>
                  <a:path extrusionOk="0" h="11007" w="19216">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1329800" y="2495025"/>
                <a:ext cx="480425" cy="275125"/>
              </a:xfrm>
              <a:custGeom>
                <a:rect b="b" l="l" r="r" t="t"/>
                <a:pathLst>
                  <a:path extrusionOk="0" h="11005" w="19217">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1344200" y="2506950"/>
                <a:ext cx="451675" cy="251300"/>
              </a:xfrm>
              <a:custGeom>
                <a:rect b="b" l="l" r="r" t="t"/>
                <a:pathLst>
                  <a:path extrusionOk="0" h="10052" w="18067">
                    <a:moveTo>
                      <a:pt x="15287" y="0"/>
                    </a:moveTo>
                    <a:lnTo>
                      <a:pt x="0" y="131"/>
                    </a:lnTo>
                    <a:lnTo>
                      <a:pt x="2780" y="10052"/>
                    </a:lnTo>
                    <a:lnTo>
                      <a:pt x="18066" y="9920"/>
                    </a:lnTo>
                    <a:lnTo>
                      <a:pt x="15287" y="0"/>
                    </a:lnTo>
                    <a:close/>
                  </a:path>
                </a:pathLst>
              </a:custGeom>
              <a:solidFill>
                <a:srgbClr val="FE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1388650" y="2538075"/>
                <a:ext cx="364700" cy="165350"/>
              </a:xfrm>
              <a:custGeom>
                <a:rect b="b" l="l" r="r" t="t"/>
                <a:pathLst>
                  <a:path extrusionOk="0" h="6614" w="14588">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1461250" y="2602825"/>
                <a:ext cx="213550" cy="15675"/>
              </a:xfrm>
              <a:custGeom>
                <a:rect b="b" l="l" r="r" t="t"/>
                <a:pathLst>
                  <a:path extrusionOk="0" h="627" w="8542">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1436625" y="2646825"/>
                <a:ext cx="288925" cy="16275"/>
              </a:xfrm>
              <a:custGeom>
                <a:rect b="b" l="l" r="r" t="t"/>
                <a:pathLst>
                  <a:path extrusionOk="0" h="651" w="11557">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1616654" y="2854310"/>
                <a:ext cx="23775" cy="612409"/>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2170324" y="2849522"/>
                <a:ext cx="23800" cy="617166"/>
              </a:xfrm>
              <a:custGeom>
                <a:rect b="b" l="l" r="r" t="t"/>
                <a:pathLst>
                  <a:path extrusionOk="0" h="24341" w="952">
                    <a:moveTo>
                      <a:pt x="742" y="1"/>
                    </a:moveTo>
                    <a:lnTo>
                      <a:pt x="0" y="7"/>
                    </a:lnTo>
                    <a:lnTo>
                      <a:pt x="209" y="24341"/>
                    </a:lnTo>
                    <a:lnTo>
                      <a:pt x="951" y="24335"/>
                    </a:lnTo>
                    <a:lnTo>
                      <a:pt x="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1755775" y="2832075"/>
                <a:ext cx="407750" cy="21225"/>
              </a:xfrm>
              <a:custGeom>
                <a:rect b="b" l="l" r="r" t="t"/>
                <a:pathLst>
                  <a:path extrusionOk="0" h="849" w="1631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1304275" y="2833925"/>
                <a:ext cx="639275" cy="23200"/>
              </a:xfrm>
              <a:custGeom>
                <a:rect b="b" l="l" r="r" t="t"/>
                <a:pathLst>
                  <a:path extrusionOk="0" h="928" w="25571">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1571350" y="2820000"/>
                <a:ext cx="190125" cy="15475"/>
              </a:xfrm>
              <a:custGeom>
                <a:rect b="b" l="l" r="r" t="t"/>
                <a:pathLst>
                  <a:path extrusionOk="0" h="619" w="7605">
                    <a:moveTo>
                      <a:pt x="7600" y="0"/>
                    </a:moveTo>
                    <a:lnTo>
                      <a:pt x="1" y="66"/>
                    </a:lnTo>
                    <a:lnTo>
                      <a:pt x="275" y="481"/>
                    </a:lnTo>
                    <a:lnTo>
                      <a:pt x="7605" y="618"/>
                    </a:lnTo>
                    <a:lnTo>
                      <a:pt x="7605" y="618"/>
                    </a:lnTo>
                    <a:lnTo>
                      <a:pt x="76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1566475" y="2821625"/>
                <a:ext cx="129750" cy="15525"/>
              </a:xfrm>
              <a:custGeom>
                <a:rect b="b" l="l" r="r" t="t"/>
                <a:pathLst>
                  <a:path extrusionOk="0" h="621" w="519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1936975" y="3041225"/>
                <a:ext cx="241400" cy="192650"/>
              </a:xfrm>
              <a:custGeom>
                <a:rect b="b" l="l" r="r" t="t"/>
                <a:pathLst>
                  <a:path extrusionOk="0" h="7706" w="9656">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1951550" y="3056250"/>
                <a:ext cx="102875" cy="111975"/>
              </a:xfrm>
              <a:custGeom>
                <a:rect b="b" l="l" r="r" t="t"/>
                <a:pathLst>
                  <a:path extrusionOk="0" h="4479" w="4115">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1539600" y="2258525"/>
                <a:ext cx="792775" cy="1208175"/>
              </a:xfrm>
              <a:custGeom>
                <a:rect b="b" l="l" r="r" t="t"/>
                <a:pathLst>
                  <a:path extrusionOk="0" h="48327" w="31711">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1947800" y="2258950"/>
                <a:ext cx="180175" cy="183400"/>
              </a:xfrm>
              <a:custGeom>
                <a:rect b="b" l="l" r="r" t="t"/>
                <a:pathLst>
                  <a:path extrusionOk="0" h="7336" w="7207">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1947800" y="2258950"/>
                <a:ext cx="173225" cy="82225"/>
              </a:xfrm>
              <a:custGeom>
                <a:rect b="b" l="l" r="r" t="t"/>
                <a:pathLst>
                  <a:path extrusionOk="0" h="3289" w="6929">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2027750" y="2370925"/>
                <a:ext cx="35275" cy="50175"/>
              </a:xfrm>
              <a:custGeom>
                <a:rect b="b" l="l" r="r" t="t"/>
                <a:pathLst>
                  <a:path extrusionOk="0" h="2007" w="1411">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2033450" y="2377150"/>
                <a:ext cx="16575" cy="40500"/>
              </a:xfrm>
              <a:custGeom>
                <a:rect b="b" l="l" r="r" t="t"/>
                <a:pathLst>
                  <a:path extrusionOk="0" h="1620" w="663">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1955725" y="2365850"/>
                <a:ext cx="86100" cy="124475"/>
              </a:xfrm>
              <a:custGeom>
                <a:rect b="b" l="l" r="r" t="t"/>
                <a:pathLst>
                  <a:path extrusionOk="0" h="4979" w="3444">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2087500" y="2339450"/>
                <a:ext cx="38825" cy="71725"/>
              </a:xfrm>
              <a:custGeom>
                <a:rect b="b" l="l" r="r" t="t"/>
                <a:pathLst>
                  <a:path extrusionOk="0" h="2869" w="1553">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2029475" y="2265575"/>
                <a:ext cx="47225" cy="22700"/>
              </a:xfrm>
              <a:custGeom>
                <a:rect b="b" l="l" r="r" t="t"/>
                <a:pathLst>
                  <a:path extrusionOk="0" h="908" w="1889">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1964400" y="2382675"/>
                <a:ext cx="2900" cy="17575"/>
              </a:xfrm>
              <a:custGeom>
                <a:rect b="b" l="l" r="r" t="t"/>
                <a:pathLst>
                  <a:path extrusionOk="0" h="703" w="116">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1974375" y="2454300"/>
                <a:ext cx="15725" cy="950"/>
              </a:xfrm>
              <a:custGeom>
                <a:rect b="b" l="l" r="r" t="t"/>
                <a:pathLst>
                  <a:path extrusionOk="0" h="38" w="629">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1977125" y="2460850"/>
                <a:ext cx="5800" cy="19275"/>
              </a:xfrm>
              <a:custGeom>
                <a:rect b="b" l="l" r="r" t="t"/>
                <a:pathLst>
                  <a:path extrusionOk="0" h="771" w="232">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2040200" y="2416450"/>
                <a:ext cx="101350" cy="75150"/>
              </a:xfrm>
              <a:custGeom>
                <a:rect b="b" l="l" r="r" t="t"/>
                <a:pathLst>
                  <a:path extrusionOk="0" h="3006" w="4054">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1998175" y="2457075"/>
                <a:ext cx="49125" cy="33225"/>
              </a:xfrm>
              <a:custGeom>
                <a:rect b="b" l="l" r="r" t="t"/>
                <a:pathLst>
                  <a:path extrusionOk="0" h="1329" w="1965">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2065500" y="2430450"/>
                <a:ext cx="74350" cy="28700"/>
              </a:xfrm>
              <a:custGeom>
                <a:rect b="b" l="l" r="r" t="t"/>
                <a:pathLst>
                  <a:path extrusionOk="0" h="1148" w="2974">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2045625" y="2442575"/>
                <a:ext cx="23125" cy="40000"/>
              </a:xfrm>
              <a:custGeom>
                <a:rect b="b" l="l" r="r" t="t"/>
                <a:pathLst>
                  <a:path extrusionOk="0" h="1600" w="925">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2027675" y="2399375"/>
                <a:ext cx="14375" cy="56175"/>
              </a:xfrm>
              <a:custGeom>
                <a:rect b="b" l="l" r="r" t="t"/>
                <a:pathLst>
                  <a:path extrusionOk="0" h="2247" w="575">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1960100" y="2365850"/>
                <a:ext cx="68925" cy="41500"/>
              </a:xfrm>
              <a:custGeom>
                <a:rect b="b" l="l" r="r" t="t"/>
                <a:pathLst>
                  <a:path extrusionOk="0" h="1660" w="2757">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1958600" y="2371275"/>
                <a:ext cx="22025" cy="8675"/>
              </a:xfrm>
              <a:custGeom>
                <a:rect b="b" l="l" r="r" t="t"/>
                <a:pathLst>
                  <a:path extrusionOk="0" h="347" w="881">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1963325" y="2422875"/>
                <a:ext cx="2350" cy="12100"/>
              </a:xfrm>
              <a:custGeom>
                <a:rect b="b" l="l" r="r" t="t"/>
                <a:pathLst>
                  <a:path extrusionOk="0" h="484" w="94">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2027550" y="2370725"/>
                <a:ext cx="34175" cy="50600"/>
              </a:xfrm>
              <a:custGeom>
                <a:rect b="b" l="l" r="r" t="t"/>
                <a:pathLst>
                  <a:path extrusionOk="0" h="2024" w="1367">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1982600" y="2282875"/>
                <a:ext cx="101175" cy="41775"/>
              </a:xfrm>
              <a:custGeom>
                <a:rect b="b" l="l" r="r" t="t"/>
                <a:pathLst>
                  <a:path extrusionOk="0" h="1671" w="4047">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1996725" y="2420750"/>
                <a:ext cx="45275" cy="69750"/>
              </a:xfrm>
              <a:custGeom>
                <a:rect b="b" l="l" r="r" t="t"/>
                <a:pathLst>
                  <a:path extrusionOk="0" h="2790" w="1811">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1692575" y="3097825"/>
                <a:ext cx="273575" cy="321525"/>
              </a:xfrm>
              <a:custGeom>
                <a:rect b="b" l="l" r="r" t="t"/>
                <a:pathLst>
                  <a:path extrusionOk="0" h="12861" w="10943">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1766450" y="2878275"/>
                <a:ext cx="566425" cy="454550"/>
              </a:xfrm>
              <a:custGeom>
                <a:rect b="b" l="l" r="r" t="t"/>
                <a:pathLst>
                  <a:path extrusionOk="0" h="18182" w="22657">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1839575" y="2882025"/>
                <a:ext cx="493300" cy="445550"/>
              </a:xfrm>
              <a:custGeom>
                <a:rect b="b" l="l" r="r" t="t"/>
                <a:pathLst>
                  <a:path extrusionOk="0" h="17822" w="19732">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1684250" y="3367525"/>
                <a:ext cx="41150" cy="44775"/>
              </a:xfrm>
              <a:custGeom>
                <a:rect b="b" l="l" r="r" t="t"/>
                <a:pathLst>
                  <a:path extrusionOk="0" h="1791" w="1646">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1692875" y="3367525"/>
                <a:ext cx="32525" cy="42050"/>
              </a:xfrm>
              <a:custGeom>
                <a:rect b="b" l="l" r="r" t="t"/>
                <a:pathLst>
                  <a:path extrusionOk="0" h="1682" w="1301">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1847600" y="2687375"/>
                <a:ext cx="291850" cy="147275"/>
              </a:xfrm>
              <a:custGeom>
                <a:rect b="b" l="l" r="r" t="t"/>
                <a:pathLst>
                  <a:path extrusionOk="0" h="5891" w="11674">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1753275" y="2776425"/>
                <a:ext cx="102750" cy="58275"/>
              </a:xfrm>
              <a:custGeom>
                <a:rect b="b" l="l" r="r" t="t"/>
                <a:pathLst>
                  <a:path extrusionOk="0" h="2331"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1948025" y="2470000"/>
                <a:ext cx="373600" cy="435525"/>
              </a:xfrm>
              <a:custGeom>
                <a:rect b="b" l="l" r="r" t="t"/>
                <a:pathLst>
                  <a:path extrusionOk="0" h="17421" w="14944">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2082850" y="2470825"/>
                <a:ext cx="238775" cy="434700"/>
              </a:xfrm>
              <a:custGeom>
                <a:rect b="b" l="l" r="r" t="t"/>
                <a:pathLst>
                  <a:path extrusionOk="0" h="17388" w="9551">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2046150" y="2457750"/>
                <a:ext cx="110600" cy="54150"/>
              </a:xfrm>
              <a:custGeom>
                <a:rect b="b" l="l" r="r" t="t"/>
                <a:pathLst>
                  <a:path extrusionOk="0" h="2166" w="4424">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2069925" y="2633600"/>
                <a:ext cx="3500" cy="9950"/>
              </a:xfrm>
              <a:custGeom>
                <a:rect b="b" l="l" r="r" t="t"/>
                <a:pathLst>
                  <a:path extrusionOk="0" h="398" w="14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2023950" y="2546150"/>
                <a:ext cx="35775" cy="59550"/>
              </a:xfrm>
              <a:custGeom>
                <a:rect b="b" l="l" r="r" t="t"/>
                <a:pathLst>
                  <a:path extrusionOk="0" h="2382" w="1431">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1971350" y="2629275"/>
                <a:ext cx="61800" cy="55325"/>
              </a:xfrm>
              <a:custGeom>
                <a:rect b="b" l="l" r="r" t="t"/>
                <a:pathLst>
                  <a:path extrusionOk="0" h="2213" w="2472">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2031500" y="2645300"/>
                <a:ext cx="4825" cy="7450"/>
              </a:xfrm>
              <a:custGeom>
                <a:rect b="b" l="l" r="r" t="t"/>
                <a:pathLst>
                  <a:path extrusionOk="0" h="298" w="193">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1990375" y="2666775"/>
                <a:ext cx="32425" cy="49725"/>
              </a:xfrm>
              <a:custGeom>
                <a:rect b="b" l="l" r="r" t="t"/>
                <a:pathLst>
                  <a:path extrusionOk="0" h="1989" w="1297">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1945450" y="2683000"/>
                <a:ext cx="14600" cy="20275"/>
              </a:xfrm>
              <a:custGeom>
                <a:rect b="b" l="l" r="r" t="t"/>
                <a:pathLst>
                  <a:path extrusionOk="0" h="811" w="584">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2001425" y="2747100"/>
                <a:ext cx="18850" cy="20775"/>
              </a:xfrm>
              <a:custGeom>
                <a:rect b="b" l="l" r="r" t="t"/>
                <a:pathLst>
                  <a:path extrusionOk="0" h="831" w="754">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2119750" y="2570075"/>
                <a:ext cx="127125" cy="102800"/>
              </a:xfrm>
              <a:custGeom>
                <a:rect b="b" l="l" r="r" t="t"/>
                <a:pathLst>
                  <a:path extrusionOk="0" h="4112" w="5085">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2170250" y="2580925"/>
                <a:ext cx="78275" cy="126325"/>
              </a:xfrm>
              <a:custGeom>
                <a:rect b="b" l="l" r="r" t="t"/>
                <a:pathLst>
                  <a:path extrusionOk="0" h="5053" w="3131">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2142700" y="2481025"/>
                <a:ext cx="115225" cy="390600"/>
              </a:xfrm>
              <a:custGeom>
                <a:rect b="b" l="l" r="r" t="t"/>
                <a:pathLst>
                  <a:path extrusionOk="0" h="15624" w="4609">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2083625" y="2822250"/>
                <a:ext cx="33625" cy="62450"/>
              </a:xfrm>
              <a:custGeom>
                <a:rect b="b" l="l" r="r" t="t"/>
                <a:pathLst>
                  <a:path extrusionOk="0" h="2498" w="1345">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2097000" y="2876950"/>
                <a:ext cx="218000" cy="24150"/>
              </a:xfrm>
              <a:custGeom>
                <a:rect b="b" l="l" r="r" t="t"/>
                <a:pathLst>
                  <a:path extrusionOk="0" h="966" w="872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2133200" y="2880425"/>
                <a:ext cx="7825" cy="17650"/>
              </a:xfrm>
              <a:custGeom>
                <a:rect b="b" l="l" r="r" t="t"/>
                <a:pathLst>
                  <a:path extrusionOk="0" h="706" w="313">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2281075" y="2878800"/>
                <a:ext cx="7325" cy="12525"/>
              </a:xfrm>
              <a:custGeom>
                <a:rect b="b" l="l" r="r" t="t"/>
                <a:pathLst>
                  <a:path extrusionOk="0" h="501" w="293">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2070800" y="2905325"/>
                <a:ext cx="22250" cy="101450"/>
              </a:xfrm>
              <a:custGeom>
                <a:rect b="b" l="l" r="r" t="t"/>
                <a:pathLst>
                  <a:path extrusionOk="0" h="4058" w="89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2094350" y="2911975"/>
                <a:ext cx="14825" cy="67475"/>
              </a:xfrm>
              <a:custGeom>
                <a:rect b="b" l="l" r="r" t="t"/>
                <a:pathLst>
                  <a:path extrusionOk="0" h="2699" w="593">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1883475" y="3041350"/>
                <a:ext cx="295075" cy="6750"/>
              </a:xfrm>
              <a:custGeom>
                <a:rect b="b" l="l" r="r" t="t"/>
                <a:pathLst>
                  <a:path extrusionOk="0" h="270" w="11803">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1883200" y="3046275"/>
                <a:ext cx="41600" cy="78200"/>
              </a:xfrm>
              <a:custGeom>
                <a:rect b="b" l="l" r="r" t="t"/>
                <a:pathLst>
                  <a:path extrusionOk="0" h="3128" w="1664">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1926075" y="3178250"/>
                <a:ext cx="49175" cy="135725"/>
              </a:xfrm>
              <a:custGeom>
                <a:rect b="b" l="l" r="r" t="t"/>
                <a:pathLst>
                  <a:path extrusionOk="0" h="5429" w="1967">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1811850" y="3361375"/>
                <a:ext cx="200275" cy="98375"/>
              </a:xfrm>
              <a:custGeom>
                <a:rect b="b" l="l" r="r" t="t"/>
                <a:pathLst>
                  <a:path extrusionOk="0" h="3935" w="8011">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1920225" y="3320000"/>
                <a:ext cx="65100" cy="56025"/>
              </a:xfrm>
              <a:custGeom>
                <a:rect b="b" l="l" r="r" t="t"/>
                <a:pathLst>
                  <a:path extrusionOk="0" h="2241" w="2604">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1925525" y="3320000"/>
                <a:ext cx="50550" cy="12500"/>
              </a:xfrm>
              <a:custGeom>
                <a:rect b="b" l="l" r="r" t="t"/>
                <a:pathLst>
                  <a:path extrusionOk="0" h="500" w="2022">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1815150" y="3429475"/>
                <a:ext cx="196975" cy="30275"/>
              </a:xfrm>
              <a:custGeom>
                <a:rect b="b" l="l" r="r" t="t"/>
                <a:pathLst>
                  <a:path extrusionOk="0" h="1211" w="7879">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1982900" y="3167100"/>
                <a:ext cx="53850" cy="19600"/>
              </a:xfrm>
              <a:custGeom>
                <a:rect b="b" l="l" r="r" t="t"/>
                <a:pathLst>
                  <a:path extrusionOk="0" h="784" w="2154">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1731550" y="3258250"/>
                <a:ext cx="121875" cy="119900"/>
              </a:xfrm>
              <a:custGeom>
                <a:rect b="b" l="l" r="r" t="t"/>
                <a:pathLst>
                  <a:path extrusionOk="0" h="4796" w="4875">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1539975" y="3361775"/>
                <a:ext cx="172800" cy="104500"/>
              </a:xfrm>
              <a:custGeom>
                <a:rect b="b" l="l" r="r" t="t"/>
                <a:pathLst>
                  <a:path extrusionOk="0" h="4180" w="6912">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1718775" y="2688475"/>
                <a:ext cx="291850" cy="147275"/>
              </a:xfrm>
              <a:custGeom>
                <a:rect b="b" l="l" r="r" t="t"/>
                <a:pathLst>
                  <a:path extrusionOk="0" h="5891" w="11674">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1902050" y="2761825"/>
                <a:ext cx="19300" cy="30325"/>
              </a:xfrm>
              <a:custGeom>
                <a:rect b="b" l="l" r="r" t="t"/>
                <a:pathLst>
                  <a:path extrusionOk="0" h="1213" w="772">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1906650" y="2796425"/>
                <a:ext cx="62375" cy="34725"/>
              </a:xfrm>
              <a:custGeom>
                <a:rect b="b" l="l" r="r" t="t"/>
                <a:pathLst>
                  <a:path extrusionOk="0" h="1389" w="2495">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624450" y="2777525"/>
                <a:ext cx="102750" cy="58250"/>
              </a:xfrm>
              <a:custGeom>
                <a:rect b="b" l="l" r="r" t="t"/>
                <a:pathLst>
                  <a:path extrusionOk="0" h="2330"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1626275" y="2789825"/>
                <a:ext cx="52725" cy="19850"/>
              </a:xfrm>
              <a:custGeom>
                <a:rect b="b" l="l" r="r" t="t"/>
                <a:pathLst>
                  <a:path extrusionOk="0" h="794" w="2109">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1632750" y="2804500"/>
                <a:ext cx="43450" cy="13550"/>
              </a:xfrm>
              <a:custGeom>
                <a:rect b="b" l="l" r="r" t="t"/>
                <a:pathLst>
                  <a:path extrusionOk="0" h="542" w="1738">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1638925" y="2814925"/>
                <a:ext cx="39400" cy="10100"/>
              </a:xfrm>
              <a:custGeom>
                <a:rect b="b" l="l" r="r" t="t"/>
                <a:pathLst>
                  <a:path extrusionOk="0" h="404" w="1576">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2007925" y="2677350"/>
                <a:ext cx="90500" cy="131800"/>
              </a:xfrm>
              <a:custGeom>
                <a:rect b="b" l="l" r="r" t="t"/>
                <a:pathLst>
                  <a:path extrusionOk="0" h="5272" w="362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2027850" y="2768225"/>
                <a:ext cx="17525" cy="26700"/>
              </a:xfrm>
              <a:custGeom>
                <a:rect b="b" l="l" r="r" t="t"/>
                <a:pathLst>
                  <a:path extrusionOk="0" h="1068" w="701">
                    <a:moveTo>
                      <a:pt x="701" y="1"/>
                    </a:moveTo>
                    <a:lnTo>
                      <a:pt x="1" y="1067"/>
                    </a:ln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2027625" y="2768050"/>
                <a:ext cx="17975" cy="27050"/>
              </a:xfrm>
              <a:custGeom>
                <a:rect b="b" l="l" r="r" t="t"/>
                <a:pathLst>
                  <a:path extrusionOk="0" h="1082" w="719">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2240100" y="2878550"/>
                <a:ext cx="48950" cy="5350"/>
              </a:xfrm>
              <a:custGeom>
                <a:rect b="b" l="l" r="r" t="t"/>
                <a:pathLst>
                  <a:path extrusionOk="0" h="214" w="1958">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1539975" y="3377875"/>
                <a:ext cx="164475" cy="88400"/>
              </a:xfrm>
              <a:custGeom>
                <a:rect b="b" l="l" r="r" t="t"/>
                <a:pathLst>
                  <a:path extrusionOk="0" h="3536" w="6579">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2185625" y="2862150"/>
                <a:ext cx="14450" cy="27600"/>
              </a:xfrm>
              <a:custGeom>
                <a:rect b="b" l="l" r="r" t="t"/>
                <a:pathLst>
                  <a:path extrusionOk="0" h="1104" w="578">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2195950" y="2870925"/>
                <a:ext cx="41575" cy="10925"/>
              </a:xfrm>
              <a:custGeom>
                <a:rect b="b" l="l" r="r" t="t"/>
                <a:pathLst>
                  <a:path extrusionOk="0" h="437" w="1663">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1957875" y="2688475"/>
                <a:ext cx="52750" cy="72325"/>
              </a:xfrm>
              <a:custGeom>
                <a:rect b="b" l="l" r="r" t="t"/>
                <a:pathLst>
                  <a:path extrusionOk="0" h="2893" w="211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2020025" y="2700550"/>
                <a:ext cx="62375" cy="67525"/>
              </a:xfrm>
              <a:custGeom>
                <a:rect b="b" l="l" r="r" t="t"/>
                <a:pathLst>
                  <a:path extrusionOk="0" h="2701" w="2495">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947850" y="2682800"/>
                <a:ext cx="72600" cy="85275"/>
              </a:xfrm>
              <a:custGeom>
                <a:rect b="b" l="l" r="r" t="t"/>
                <a:pathLst>
                  <a:path extrusionOk="0" h="3411" w="2904">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2045650" y="2469875"/>
                <a:ext cx="121550" cy="46150"/>
              </a:xfrm>
              <a:custGeom>
                <a:rect b="b" l="l" r="r" t="t"/>
                <a:pathLst>
                  <a:path extrusionOk="0" h="1846" w="4862">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2096775" y="2890775"/>
                <a:ext cx="218450" cy="10525"/>
              </a:xfrm>
              <a:custGeom>
                <a:rect b="b" l="l" r="r" t="t"/>
                <a:pathLst>
                  <a:path extrusionOk="0" h="421" w="8738">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2092575" y="2876725"/>
                <a:ext cx="216550" cy="29025"/>
              </a:xfrm>
              <a:custGeom>
                <a:rect b="b" l="l" r="r" t="t"/>
                <a:pathLst>
                  <a:path extrusionOk="0" h="1161" w="8662">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1695425" y="3367325"/>
                <a:ext cx="30150" cy="34150"/>
              </a:xfrm>
              <a:custGeom>
                <a:rect b="b" l="l" r="r" t="t"/>
                <a:pathLst>
                  <a:path extrusionOk="0" h="1366" w="1206">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1920000" y="3319800"/>
                <a:ext cx="53625" cy="12600"/>
              </a:xfrm>
              <a:custGeom>
                <a:rect b="b" l="l" r="r" t="t"/>
                <a:pathLst>
                  <a:path extrusionOk="0" h="504" w="2145">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932775" y="3363000"/>
                <a:ext cx="52775" cy="13275"/>
              </a:xfrm>
              <a:custGeom>
                <a:rect b="b" l="l" r="r" t="t"/>
                <a:pathLst>
                  <a:path extrusionOk="0" h="531" w="2111">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1684025" y="3377750"/>
                <a:ext cx="26025" cy="34800"/>
              </a:xfrm>
              <a:custGeom>
                <a:rect b="b" l="l" r="r" t="t"/>
                <a:pathLst>
                  <a:path extrusionOk="0" h="1392" w="1041">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2045925" y="2457550"/>
                <a:ext cx="102375" cy="39050"/>
              </a:xfrm>
              <a:custGeom>
                <a:rect b="b" l="l" r="r" t="t"/>
                <a:pathLst>
                  <a:path extrusionOk="0" h="1562" w="4095">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2079275" y="2666275"/>
                <a:ext cx="14450" cy="98350"/>
              </a:xfrm>
              <a:custGeom>
                <a:rect b="b" l="l" r="r" t="t"/>
                <a:pathLst>
                  <a:path extrusionOk="0" h="3934" w="578">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1839150" y="3201550"/>
                <a:ext cx="47550" cy="116050"/>
              </a:xfrm>
              <a:custGeom>
                <a:rect b="b" l="l" r="r" t="t"/>
                <a:pathLst>
                  <a:path extrusionOk="0" h="4642" w="1902">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1936775" y="3097625"/>
                <a:ext cx="29600" cy="136475"/>
              </a:xfrm>
              <a:custGeom>
                <a:rect b="b" l="l" r="r" t="t"/>
                <a:pathLst>
                  <a:path extrusionOk="0" h="5459" w="1184">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1322875" y="2856800"/>
                <a:ext cx="23775" cy="608575"/>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1876524" y="2852070"/>
                <a:ext cx="23773" cy="614210"/>
              </a:xfrm>
              <a:custGeom>
                <a:rect b="b" l="l" r="r" t="t"/>
                <a:pathLst>
                  <a:path extrusionOk="0" h="24342" w="951">
                    <a:moveTo>
                      <a:pt x="743" y="0"/>
                    </a:moveTo>
                    <a:lnTo>
                      <a:pt x="1" y="8"/>
                    </a:lnTo>
                    <a:lnTo>
                      <a:pt x="208" y="24342"/>
                    </a:lnTo>
                    <a:lnTo>
                      <a:pt x="951" y="24336"/>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2056775" y="3415400"/>
                <a:ext cx="43650" cy="43450"/>
              </a:xfrm>
              <a:custGeom>
                <a:rect b="b" l="l" r="r" t="t"/>
                <a:pathLst>
                  <a:path extrusionOk="0" h="1738" w="1746">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2066225" y="3424775"/>
                <a:ext cx="24825" cy="24725"/>
              </a:xfrm>
              <a:custGeom>
                <a:rect b="b" l="l" r="r" t="t"/>
                <a:pathLst>
                  <a:path extrusionOk="0" h="989" w="993">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2191825" y="3194775"/>
                <a:ext cx="27200" cy="209775"/>
              </a:xfrm>
              <a:custGeom>
                <a:rect b="b" l="l" r="r" t="t"/>
                <a:pathLst>
                  <a:path extrusionOk="0" h="8391" w="1088">
                    <a:moveTo>
                      <a:pt x="1015" y="1"/>
                    </a:moveTo>
                    <a:lnTo>
                      <a:pt x="0" y="10"/>
                    </a:lnTo>
                    <a:lnTo>
                      <a:pt x="72" y="8390"/>
                    </a:lnTo>
                    <a:lnTo>
                      <a:pt x="1088" y="8381"/>
                    </a:lnTo>
                    <a:lnTo>
                      <a:pt x="1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2170125" y="3081050"/>
                <a:ext cx="66925" cy="113950"/>
              </a:xfrm>
              <a:custGeom>
                <a:rect b="b" l="l" r="r" t="t"/>
                <a:pathLst>
                  <a:path extrusionOk="0" h="4558" w="2677">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2170125" y="3081050"/>
                <a:ext cx="66925" cy="9225"/>
              </a:xfrm>
              <a:custGeom>
                <a:rect b="b" l="l" r="r" t="t"/>
                <a:pathLst>
                  <a:path extrusionOk="0" h="369" w="2677">
                    <a:moveTo>
                      <a:pt x="2677" y="1"/>
                    </a:moveTo>
                    <a:lnTo>
                      <a:pt x="0" y="24"/>
                    </a:lnTo>
                    <a:lnTo>
                      <a:pt x="35" y="369"/>
                    </a:lnTo>
                    <a:lnTo>
                      <a:pt x="2648" y="346"/>
                    </a:lnTo>
                    <a:lnTo>
                      <a:pt x="2677"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2069100" y="3392175"/>
                <a:ext cx="274975" cy="44650"/>
              </a:xfrm>
              <a:custGeom>
                <a:rect b="b" l="l" r="r" t="t"/>
                <a:pathLst>
                  <a:path extrusionOk="0" h="1786" w="10999">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2311700" y="3413200"/>
                <a:ext cx="43650" cy="43450"/>
              </a:xfrm>
              <a:custGeom>
                <a:rect b="b" l="l" r="r" t="t"/>
                <a:pathLst>
                  <a:path extrusionOk="0" h="1738" w="1746">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2321100" y="3422575"/>
                <a:ext cx="24875" cy="24725"/>
              </a:xfrm>
              <a:custGeom>
                <a:rect b="b" l="l" r="r" t="t"/>
                <a:pathLst>
                  <a:path extrusionOk="0" h="989" w="995">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2222000" y="3076425"/>
                <a:ext cx="96300" cy="33700"/>
              </a:xfrm>
              <a:custGeom>
                <a:rect b="b" l="l" r="r" t="t"/>
                <a:pathLst>
                  <a:path extrusionOk="0" h="1348" w="3852">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2311325" y="3104350"/>
                <a:ext cx="18925" cy="6950"/>
              </a:xfrm>
              <a:custGeom>
                <a:rect b="b" l="l" r="r" t="t"/>
                <a:pathLst>
                  <a:path extrusionOk="0" h="278" w="757">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2043950" y="3039100"/>
                <a:ext cx="318975" cy="43525"/>
              </a:xfrm>
              <a:custGeom>
                <a:rect b="b" l="l" r="r" t="t"/>
                <a:pathLst>
                  <a:path extrusionOk="0" h="1741" w="12759">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2045125" y="3039100"/>
                <a:ext cx="316375" cy="9575"/>
              </a:xfrm>
              <a:custGeom>
                <a:rect b="b" l="l" r="r" t="t"/>
                <a:pathLst>
                  <a:path extrusionOk="0" h="383" w="12655">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2190425" y="3329625"/>
                <a:ext cx="31525" cy="52250"/>
              </a:xfrm>
              <a:custGeom>
                <a:rect b="b" l="l" r="r" t="t"/>
                <a:pathLst>
                  <a:path extrusionOk="0" h="2090" w="1261">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2186325" y="3381550"/>
                <a:ext cx="39800" cy="11575"/>
              </a:xfrm>
              <a:custGeom>
                <a:rect b="b" l="l" r="r" t="t"/>
                <a:pathLst>
                  <a:path extrusionOk="0" h="463" w="1592">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2166800" y="2684700"/>
                <a:ext cx="254650" cy="175925"/>
              </a:xfrm>
              <a:custGeom>
                <a:rect b="b" l="l" r="r" t="t"/>
                <a:pathLst>
                  <a:path extrusionOk="0" h="7037" w="10186">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2187725" y="2684500"/>
                <a:ext cx="254650" cy="175925"/>
              </a:xfrm>
              <a:custGeom>
                <a:rect b="b" l="l" r="r" t="t"/>
                <a:pathLst>
                  <a:path extrusionOk="0" h="7037" w="10186">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2187550" y="2684325"/>
                <a:ext cx="255025" cy="176325"/>
              </a:xfrm>
              <a:custGeom>
                <a:rect b="b" l="l" r="r" t="t"/>
                <a:pathLst>
                  <a:path extrusionOk="0" h="7053" w="10201">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2269950" y="2768200"/>
                <a:ext cx="61525" cy="295800"/>
              </a:xfrm>
              <a:custGeom>
                <a:rect b="b" l="l" r="r" t="t"/>
                <a:pathLst>
                  <a:path extrusionOk="0" h="11832" w="2461">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2280050" y="2768125"/>
                <a:ext cx="75550" cy="295850"/>
              </a:xfrm>
              <a:custGeom>
                <a:rect b="b" l="l" r="r" t="t"/>
                <a:pathLst>
                  <a:path extrusionOk="0" h="11834" w="3022">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2269725" y="2767925"/>
                <a:ext cx="86050" cy="296275"/>
              </a:xfrm>
              <a:custGeom>
                <a:rect b="b" l="l" r="r" t="t"/>
                <a:pathLst>
                  <a:path extrusionOk="0" h="11851" w="3442">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2317950" y="2776875"/>
                <a:ext cx="24075" cy="32475"/>
              </a:xfrm>
              <a:custGeom>
                <a:rect b="b" l="l" r="r" t="t"/>
                <a:pathLst>
                  <a:path extrusionOk="0" h="1299" w="963">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2326300" y="2776875"/>
                <a:ext cx="24100" cy="32425"/>
              </a:xfrm>
              <a:custGeom>
                <a:rect b="b" l="l" r="r" t="t"/>
                <a:pathLst>
                  <a:path extrusionOk="0" h="1297" w="964">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2317775" y="2776675"/>
                <a:ext cx="32825" cy="32900"/>
              </a:xfrm>
              <a:custGeom>
                <a:rect b="b" l="l" r="r" t="t"/>
                <a:pathLst>
                  <a:path extrusionOk="0" h="1316" w="1313">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2191850" y="3194700"/>
                <a:ext cx="26575" cy="134975"/>
              </a:xfrm>
              <a:custGeom>
                <a:rect b="b" l="l" r="r" t="t"/>
                <a:pathLst>
                  <a:path extrusionOk="0" h="5399" w="1063">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2043675" y="2684325"/>
                <a:ext cx="398900" cy="774725"/>
              </a:xfrm>
              <a:custGeom>
                <a:rect b="b" l="l" r="r" t="t"/>
                <a:pathLst>
                  <a:path extrusionOk="0" h="30989" w="15956">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2191675" y="3194475"/>
                <a:ext cx="25800" cy="675"/>
              </a:xfrm>
              <a:custGeom>
                <a:rect b="b" l="l" r="r" t="t"/>
                <a:pathLst>
                  <a:path extrusionOk="0" h="27" w="1032">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2192850" y="3329425"/>
                <a:ext cx="25775" cy="650"/>
              </a:xfrm>
              <a:custGeom>
                <a:rect b="b" l="l" r="r" t="t"/>
                <a:pathLst>
                  <a:path extrusionOk="0" h="26" w="1031">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2190225" y="3381400"/>
                <a:ext cx="31925" cy="650"/>
              </a:xfrm>
              <a:custGeom>
                <a:rect b="b" l="l" r="r" t="t"/>
                <a:pathLst>
                  <a:path extrusionOk="0" h="26" w="1277">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2186225" y="3392525"/>
                <a:ext cx="40125" cy="775"/>
              </a:xfrm>
              <a:custGeom>
                <a:rect b="b" l="l" r="r" t="t"/>
                <a:pathLst>
                  <a:path extrusionOk="0" h="31" w="1605">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27"/>
            <p:cNvGrpSpPr/>
            <p:nvPr/>
          </p:nvGrpSpPr>
          <p:grpSpPr>
            <a:xfrm>
              <a:off x="6350950" y="729700"/>
              <a:ext cx="576232" cy="320112"/>
              <a:chOff x="315275" y="3124950"/>
              <a:chExt cx="658175" cy="365675"/>
            </a:xfrm>
          </p:grpSpPr>
          <p:sp>
            <p:nvSpPr>
              <p:cNvPr id="523" name="Google Shape;523;p27"/>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29" name="Google Shape;529;p27"/>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sp>
        <p:nvSpPr>
          <p:cNvPr id="530" name="Google Shape;530;p27"/>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 </a:t>
            </a:r>
            <a:r>
              <a:rPr lang="en"/>
              <a:t>is information stored in computers.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a:t>
            </a:r>
            <a:r>
              <a:rPr b="1" lang="en"/>
              <a:t>data structure</a:t>
            </a:r>
            <a:r>
              <a:rPr lang="en"/>
              <a:t> is a way of storing data in a computer so that it can be accessed and used efficiently.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structures are important because the information can be organized, processed, stored, and retrieved </a:t>
            </a:r>
            <a:r>
              <a:rPr b="1" lang="en"/>
              <a:t>quickly </a:t>
            </a:r>
            <a:r>
              <a:rPr lang="en"/>
              <a:t>and </a:t>
            </a:r>
            <a:r>
              <a:rPr b="1" lang="en"/>
              <a:t>effectively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are a means of handling information, rendering the data for easy use.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08"/>
          <p:cNvSpPr txBox="1"/>
          <p:nvPr>
            <p:ph type="ctrTitle"/>
          </p:nvPr>
        </p:nvSpPr>
        <p:spPr>
          <a:xfrm>
            <a:off x="811675" y="1715375"/>
            <a:ext cx="46524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Structures  </a:t>
            </a:r>
            <a:endParaRPr/>
          </a:p>
          <a:p>
            <a:pPr indent="0" lvl="0" marL="0" rtl="0" algn="l">
              <a:spcBef>
                <a:spcPts val="0"/>
              </a:spcBef>
              <a:spcAft>
                <a:spcPts val="0"/>
              </a:spcAft>
              <a:buNone/>
            </a:pPr>
            <a:r>
              <a:rPr lang="en"/>
              <a:t>&amp; Algorithms</a:t>
            </a:r>
            <a:endParaRPr/>
          </a:p>
          <a:p>
            <a:pPr indent="0" lvl="0" marL="0" rtl="0" algn="l">
              <a:spcBef>
                <a:spcPts val="0"/>
              </a:spcBef>
              <a:spcAft>
                <a:spcPts val="0"/>
              </a:spcAft>
              <a:buNone/>
            </a:pPr>
            <a:r>
              <a:rPr lang="en" sz="2100"/>
              <a:t>Day - 03</a:t>
            </a:r>
            <a:endParaRPr sz="2700"/>
          </a:p>
        </p:txBody>
      </p:sp>
      <p:cxnSp>
        <p:nvCxnSpPr>
          <p:cNvPr id="1250" name="Google Shape;1250;p108"/>
          <p:cNvCxnSpPr/>
          <p:nvPr/>
        </p:nvCxnSpPr>
        <p:spPr>
          <a:xfrm>
            <a:off x="4466175" y="206955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1251" name="Google Shape;1251;p108"/>
          <p:cNvGrpSpPr/>
          <p:nvPr/>
        </p:nvGrpSpPr>
        <p:grpSpPr>
          <a:xfrm>
            <a:off x="6507498" y="2917498"/>
            <a:ext cx="3524464" cy="4496740"/>
            <a:chOff x="6483100" y="2237750"/>
            <a:chExt cx="898250" cy="1146075"/>
          </a:xfrm>
        </p:grpSpPr>
        <p:sp>
          <p:nvSpPr>
            <p:cNvPr id="1252" name="Google Shape;1252;p10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0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0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8"/>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0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0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8"/>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0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0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0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0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0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08"/>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08"/>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8"/>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8"/>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8"/>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8"/>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8"/>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8"/>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8"/>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8"/>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8"/>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8"/>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08"/>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8"/>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8"/>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8"/>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8"/>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8"/>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08"/>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108"/>
          <p:cNvGrpSpPr/>
          <p:nvPr/>
        </p:nvGrpSpPr>
        <p:grpSpPr>
          <a:xfrm>
            <a:off x="6710076" y="961685"/>
            <a:ext cx="1718823" cy="935599"/>
            <a:chOff x="238125" y="2409350"/>
            <a:chExt cx="760575" cy="414000"/>
          </a:xfrm>
        </p:grpSpPr>
        <p:sp>
          <p:nvSpPr>
            <p:cNvPr id="1320" name="Google Shape;1320;p108"/>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8"/>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8"/>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8"/>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8"/>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8"/>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8"/>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8"/>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8"/>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8"/>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8"/>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08"/>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108"/>
          <p:cNvGrpSpPr/>
          <p:nvPr/>
        </p:nvGrpSpPr>
        <p:grpSpPr>
          <a:xfrm>
            <a:off x="5464073" y="2460613"/>
            <a:ext cx="1147199" cy="637372"/>
            <a:chOff x="315275" y="3124950"/>
            <a:chExt cx="658175" cy="365675"/>
          </a:xfrm>
        </p:grpSpPr>
        <p:sp>
          <p:nvSpPr>
            <p:cNvPr id="1333" name="Google Shape;1333;p10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0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0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108"/>
          <p:cNvGrpSpPr/>
          <p:nvPr/>
        </p:nvGrpSpPr>
        <p:grpSpPr>
          <a:xfrm flipH="1">
            <a:off x="6333399" y="714161"/>
            <a:ext cx="744001" cy="413322"/>
            <a:chOff x="315275" y="3124950"/>
            <a:chExt cx="658175" cy="365675"/>
          </a:xfrm>
        </p:grpSpPr>
        <p:sp>
          <p:nvSpPr>
            <p:cNvPr id="1340" name="Google Shape;1340;p10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0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6" name="Google Shape;1346;p108"/>
          <p:cNvSpPr/>
          <p:nvPr/>
        </p:nvSpPr>
        <p:spPr>
          <a:xfrm>
            <a:off x="970300" y="4508350"/>
            <a:ext cx="630600" cy="4557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(DSA)</a:t>
            </a:r>
            <a:endParaRPr b="1" sz="1200">
              <a:solidFill>
                <a:schemeClr val="accent4"/>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09"/>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Linked Lists</a:t>
            </a:r>
            <a:endParaRPr/>
          </a:p>
        </p:txBody>
      </p:sp>
      <p:sp>
        <p:nvSpPr>
          <p:cNvPr id="1352" name="Google Shape;1352;p109"/>
          <p:cNvSpPr txBox="1"/>
          <p:nvPr/>
        </p:nvSpPr>
        <p:spPr>
          <a:xfrm>
            <a:off x="772300" y="1140000"/>
            <a:ext cx="6159000" cy="225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a:t>Linked List can be defined as collection of objects called nodes that are randomly stored in the memory.</a:t>
            </a:r>
            <a:endParaRPr/>
          </a:p>
          <a:p>
            <a:pPr indent="0" lvl="0" marL="0" rtl="0" algn="l">
              <a:lnSpc>
                <a:spcPct val="115000"/>
              </a:lnSpc>
              <a:spcBef>
                <a:spcPts val="1200"/>
              </a:spcBef>
              <a:spcAft>
                <a:spcPts val="0"/>
              </a:spcAft>
              <a:buNone/>
            </a:pPr>
            <a:r>
              <a:rPr lang="en"/>
              <a:t>A node contains two fields i.e. data stored at that particular address and the pointer which contains the address of the next node in the memory.</a:t>
            </a:r>
            <a:endParaRPr/>
          </a:p>
          <a:p>
            <a:pPr indent="0" lvl="0" marL="0" rtl="0" algn="l">
              <a:lnSpc>
                <a:spcPct val="115000"/>
              </a:lnSpc>
              <a:spcBef>
                <a:spcPts val="1200"/>
              </a:spcBef>
              <a:spcAft>
                <a:spcPts val="0"/>
              </a:spcAft>
              <a:buNone/>
            </a:pPr>
            <a:r>
              <a:rPr lang="en"/>
              <a:t>The last node of the list contains pointer to the null.</a:t>
            </a:r>
            <a:endParaRPr/>
          </a:p>
          <a:p>
            <a:pPr indent="0" lvl="0" marL="0" rtl="0" algn="l">
              <a:lnSpc>
                <a:spcPct val="115000"/>
              </a:lnSpc>
              <a:spcBef>
                <a:spcPts val="1200"/>
              </a:spcBef>
              <a:spcAft>
                <a:spcPts val="1200"/>
              </a:spcAft>
              <a:buNone/>
            </a:pPr>
            <a:r>
              <a:t/>
            </a:r>
            <a:endParaRPr/>
          </a:p>
        </p:txBody>
      </p:sp>
      <p:pic>
        <p:nvPicPr>
          <p:cNvPr descr="DS Linked List" id="1353" name="Google Shape;1353;p109"/>
          <p:cNvPicPr preferRelativeResize="0"/>
          <p:nvPr/>
        </p:nvPicPr>
        <p:blipFill>
          <a:blip r:embed="rId3">
            <a:alphaModFix/>
          </a:blip>
          <a:stretch>
            <a:fillRect/>
          </a:stretch>
        </p:blipFill>
        <p:spPr>
          <a:xfrm>
            <a:off x="1801600" y="3185375"/>
            <a:ext cx="5785150" cy="14067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10"/>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linked list over array?</a:t>
            </a:r>
            <a:endParaRPr/>
          </a:p>
        </p:txBody>
      </p:sp>
      <p:sp>
        <p:nvSpPr>
          <p:cNvPr id="1359" name="Google Shape;1359;p110"/>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Array contains following limitations:</a:t>
            </a:r>
            <a:endParaRPr/>
          </a:p>
          <a:p>
            <a:pPr indent="-317500" lvl="1" marL="914400" rtl="0" algn="l">
              <a:spcBef>
                <a:spcPts val="0"/>
              </a:spcBef>
              <a:spcAft>
                <a:spcPts val="0"/>
              </a:spcAft>
              <a:buSzPts val="1400"/>
              <a:buChar char="○"/>
            </a:pPr>
            <a:r>
              <a:rPr lang="en"/>
              <a:t>The size of array must be known in advance before using it in the program.</a:t>
            </a:r>
            <a:endParaRPr/>
          </a:p>
          <a:p>
            <a:pPr indent="-317500" lvl="1" marL="914400" rtl="0" algn="l">
              <a:spcBef>
                <a:spcPts val="0"/>
              </a:spcBef>
              <a:spcAft>
                <a:spcPts val="0"/>
              </a:spcAft>
              <a:buSzPts val="1400"/>
              <a:buChar char="○"/>
            </a:pPr>
            <a:r>
              <a:rPr lang="en"/>
              <a:t>Increasing size of the array is a time taking process. It is almost impossible to expand the size of the array at run time.</a:t>
            </a:r>
            <a:endParaRPr/>
          </a:p>
          <a:p>
            <a:pPr indent="-317500" lvl="1" marL="914400" rtl="0" algn="l">
              <a:spcBef>
                <a:spcPts val="0"/>
              </a:spcBef>
              <a:spcAft>
                <a:spcPts val="0"/>
              </a:spcAft>
              <a:buSzPts val="1400"/>
              <a:buChar char="○"/>
            </a:pPr>
            <a:r>
              <a:rPr lang="en"/>
              <a:t>All the elements in the array need to be contiguously stored in the memory. Inserting any element in the array needs shifting of all its predecessors.</a:t>
            </a:r>
            <a:endParaRPr/>
          </a:p>
          <a:p>
            <a:pPr indent="-317500" lvl="0" marL="457200" rtl="0" algn="l">
              <a:spcBef>
                <a:spcPts val="0"/>
              </a:spcBef>
              <a:spcAft>
                <a:spcPts val="0"/>
              </a:spcAft>
              <a:buSzPts val="1400"/>
              <a:buChar char="●"/>
            </a:pPr>
            <a:r>
              <a:rPr lang="en"/>
              <a:t>Where as, a Linked List has the </a:t>
            </a:r>
            <a:r>
              <a:rPr lang="en"/>
              <a:t>following</a:t>
            </a:r>
            <a:r>
              <a:rPr lang="en"/>
              <a:t> features:</a:t>
            </a:r>
            <a:endParaRPr/>
          </a:p>
          <a:p>
            <a:pPr indent="-317500" lvl="1" marL="914400" rtl="0" algn="l">
              <a:spcBef>
                <a:spcPts val="0"/>
              </a:spcBef>
              <a:spcAft>
                <a:spcPts val="0"/>
              </a:spcAft>
              <a:buSzPts val="1400"/>
              <a:buChar char="○"/>
            </a:pPr>
            <a:r>
              <a:rPr lang="en"/>
              <a:t>It allocates the memory dynamically. All the nodes of linked list are non-contiguously stored in the memory and linked together with the help of pointers.</a:t>
            </a:r>
            <a:endParaRPr/>
          </a:p>
          <a:p>
            <a:pPr indent="-317500" lvl="1" marL="914400" rtl="0" algn="l">
              <a:spcBef>
                <a:spcPts val="0"/>
              </a:spcBef>
              <a:spcAft>
                <a:spcPts val="0"/>
              </a:spcAft>
              <a:buSzPts val="1400"/>
              <a:buChar char="○"/>
            </a:pPr>
            <a:r>
              <a:rPr lang="en"/>
              <a:t>Sizing is no longer a problem since we do not need to define its size at the time of declaration. List grows as per the program's demand and limited to the available memory space.</a:t>
            </a:r>
            <a:endParaRPr/>
          </a:p>
          <a:p>
            <a:pPr indent="0" lvl="0" marL="457200" rtl="0" algn="l">
              <a:spcBef>
                <a:spcPts val="1200"/>
              </a:spcBef>
              <a:spcAft>
                <a:spcPts val="10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11"/>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of Linked List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5" name="Google Shape;1365;p111"/>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en"/>
              <a:t>The list is not required to be contiguously present in the memory. The node can reside anywhere in the memory and linked together to make a list. This achieves optimized utilization of space.</a:t>
            </a:r>
            <a:br>
              <a:rPr lang="en"/>
            </a:br>
            <a:endParaRPr/>
          </a:p>
          <a:p>
            <a:pPr indent="-298450" lvl="0" marL="457200" rtl="0" algn="l">
              <a:spcBef>
                <a:spcPts val="0"/>
              </a:spcBef>
              <a:spcAft>
                <a:spcPts val="0"/>
              </a:spcAft>
              <a:buClr>
                <a:srgbClr val="000000"/>
              </a:buClr>
              <a:buSzPts val="1100"/>
              <a:buFont typeface="Arial"/>
              <a:buChar char="●"/>
            </a:pPr>
            <a:r>
              <a:rPr lang="en"/>
              <a:t>list size is limited to the memory size and doesn't need to be declared in advance.</a:t>
            </a:r>
            <a:br>
              <a:rPr lang="en"/>
            </a:br>
            <a:endParaRPr/>
          </a:p>
          <a:p>
            <a:pPr indent="-298450" lvl="0" marL="457200" rtl="0" algn="l">
              <a:spcBef>
                <a:spcPts val="0"/>
              </a:spcBef>
              <a:spcAft>
                <a:spcPts val="0"/>
              </a:spcAft>
              <a:buClr>
                <a:srgbClr val="000000"/>
              </a:buClr>
              <a:buSzPts val="1100"/>
              <a:buFont typeface="Arial"/>
              <a:buChar char="●"/>
            </a:pPr>
            <a:r>
              <a:rPr lang="en"/>
              <a:t>Empty node can not be present in the linked list.</a:t>
            </a:r>
            <a:br>
              <a:rPr lang="en"/>
            </a:br>
            <a:endParaRPr/>
          </a:p>
          <a:p>
            <a:pPr indent="-298450" lvl="0" marL="457200" rtl="0" algn="l">
              <a:spcBef>
                <a:spcPts val="0"/>
              </a:spcBef>
              <a:spcAft>
                <a:spcPts val="0"/>
              </a:spcAft>
              <a:buClr>
                <a:srgbClr val="000000"/>
              </a:buClr>
              <a:buSzPts val="1100"/>
              <a:buFont typeface="Arial"/>
              <a:buChar char="●"/>
            </a:pPr>
            <a:r>
              <a:rPr lang="en"/>
              <a:t>We can store values of primitive types or objects in the singly linked list.</a:t>
            </a:r>
            <a:endParaRPr/>
          </a:p>
          <a:p>
            <a:pPr indent="0" lvl="0" marL="0" rtl="0" algn="l">
              <a:spcBef>
                <a:spcPts val="1200"/>
              </a:spcBef>
              <a:spcAft>
                <a:spcPts val="100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12"/>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Linked List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71" name="Google Shape;1371;p112"/>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ability of a linked list to store the address, we have </a:t>
            </a:r>
            <a:r>
              <a:rPr lang="en"/>
              <a:t>different types of Linked Lists.</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AutoNum type="arabicPeriod"/>
            </a:pPr>
            <a:r>
              <a:rPr lang="en"/>
              <a:t>Single Linked List</a:t>
            </a:r>
            <a:br>
              <a:rPr lang="en"/>
            </a:br>
            <a:endParaRPr/>
          </a:p>
          <a:p>
            <a:pPr indent="-317500" lvl="0" marL="457200" rtl="0" algn="l">
              <a:spcBef>
                <a:spcPts val="0"/>
              </a:spcBef>
              <a:spcAft>
                <a:spcPts val="0"/>
              </a:spcAft>
              <a:buSzPts val="1400"/>
              <a:buAutoNum type="arabicPeriod"/>
            </a:pPr>
            <a:r>
              <a:rPr lang="en"/>
              <a:t>Doubly Linked List</a:t>
            </a:r>
            <a:br>
              <a:rPr lang="en"/>
            </a:br>
            <a:endParaRPr/>
          </a:p>
          <a:p>
            <a:pPr indent="-317500" lvl="0" marL="457200" rtl="0" algn="l">
              <a:spcBef>
                <a:spcPts val="0"/>
              </a:spcBef>
              <a:spcAft>
                <a:spcPts val="0"/>
              </a:spcAft>
              <a:buSzPts val="1400"/>
              <a:buAutoNum type="arabicPeriod"/>
            </a:pPr>
            <a:r>
              <a:rPr lang="en"/>
              <a:t>Circular Linked List</a:t>
            </a:r>
            <a:br>
              <a:rPr lang="en"/>
            </a:br>
            <a:endParaRPr/>
          </a:p>
          <a:p>
            <a:pPr indent="-317500" lvl="0" marL="457200" rtl="0" algn="l">
              <a:spcBef>
                <a:spcPts val="0"/>
              </a:spcBef>
              <a:spcAft>
                <a:spcPts val="0"/>
              </a:spcAft>
              <a:buSzPts val="1400"/>
              <a:buAutoNum type="arabicPeriod"/>
            </a:pPr>
            <a:r>
              <a:rPr lang="en"/>
              <a:t>Doubly Circular Linked List</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13"/>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Singly linked list or One way chain</a:t>
            </a:r>
            <a:endParaRPr/>
          </a:p>
        </p:txBody>
      </p:sp>
      <p:sp>
        <p:nvSpPr>
          <p:cNvPr id="1377" name="Google Shape;1377;p113"/>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way chain or singly linked list can be traversed only in one direction. In other words, we can say that each node contains only next pointer, therefore we can not traverse the list in the reverse direction.</a:t>
            </a:r>
            <a:endParaRPr/>
          </a:p>
          <a:p>
            <a:pPr indent="0" lvl="0" marL="0" rtl="0" algn="l">
              <a:spcBef>
                <a:spcPts val="1000"/>
              </a:spcBef>
              <a:spcAft>
                <a:spcPts val="1000"/>
              </a:spcAft>
              <a:buNone/>
            </a:pPr>
            <a:r>
              <a:rPr lang="en"/>
              <a:t>Consider an example where the marks obtained by the student in three subjects are stored in a linked list as shown in the figure.</a:t>
            </a:r>
            <a:endParaRPr/>
          </a:p>
        </p:txBody>
      </p:sp>
      <p:pic>
        <p:nvPicPr>
          <p:cNvPr descr="DS Singly Linked List" id="1378" name="Google Shape;1378;p113"/>
          <p:cNvPicPr preferRelativeResize="0"/>
          <p:nvPr/>
        </p:nvPicPr>
        <p:blipFill>
          <a:blip r:embed="rId3">
            <a:alphaModFix/>
          </a:blip>
          <a:stretch>
            <a:fillRect/>
          </a:stretch>
        </p:blipFill>
        <p:spPr>
          <a:xfrm>
            <a:off x="1842675" y="3141600"/>
            <a:ext cx="5772150" cy="12382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14"/>
          <p:cNvSpPr txBox="1"/>
          <p:nvPr>
            <p:ph idx="1" type="body"/>
          </p:nvPr>
        </p:nvSpPr>
        <p:spPr>
          <a:xfrm>
            <a:off x="715100" y="750614"/>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The singly linked list is the simplest form of linked list in which the node contain two members data and a next pointer that stores the address of the next node.</a:t>
            </a:r>
            <a:br>
              <a:rPr lang="en"/>
            </a:br>
            <a:br>
              <a:rPr lang="en"/>
            </a:br>
            <a:r>
              <a:rPr lang="en"/>
              <a:t>Each node is a singly linked list is connected through the next pointer and the next pointer of the last node points to NULL denoting the end of the linked list. The following diagram describes the structure of a singly linked list:</a:t>
            </a:r>
            <a:endParaRPr/>
          </a:p>
        </p:txBody>
      </p:sp>
      <p:pic>
        <p:nvPicPr>
          <p:cNvPr descr="Sinlgy-Linked-List" id="1384" name="Google Shape;1384;p114"/>
          <p:cNvPicPr preferRelativeResize="0"/>
          <p:nvPr/>
        </p:nvPicPr>
        <p:blipFill>
          <a:blip r:embed="rId3">
            <a:alphaModFix/>
          </a:blip>
          <a:stretch>
            <a:fillRect/>
          </a:stretch>
        </p:blipFill>
        <p:spPr>
          <a:xfrm>
            <a:off x="2206325" y="2741400"/>
            <a:ext cx="5140901" cy="17812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1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Operations on Singly Linked List</a:t>
            </a:r>
            <a:endParaRPr/>
          </a:p>
        </p:txBody>
      </p:sp>
      <p:sp>
        <p:nvSpPr>
          <p:cNvPr id="1390" name="Google Shape;1390;p115"/>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a:t>Node Creation:</a:t>
            </a:r>
            <a:endParaRPr b="1"/>
          </a:p>
          <a:p>
            <a:pPr indent="0" lvl="0" marL="457200" rtl="0" algn="l">
              <a:spcBef>
                <a:spcPts val="1000"/>
              </a:spcBef>
              <a:spcAft>
                <a:spcPts val="0"/>
              </a:spcAft>
              <a:buNone/>
            </a:pPr>
            <a:r>
              <a:rPr lang="en"/>
              <a:t>	struct node   </a:t>
            </a:r>
            <a:endParaRPr/>
          </a:p>
          <a:p>
            <a:pPr indent="0" lvl="0" marL="457200" rtl="0" algn="l">
              <a:spcBef>
                <a:spcPts val="1000"/>
              </a:spcBef>
              <a:spcAft>
                <a:spcPts val="0"/>
              </a:spcAft>
              <a:buNone/>
            </a:pPr>
            <a:r>
              <a:rPr lang="en"/>
              <a:t>	{  </a:t>
            </a:r>
            <a:endParaRPr/>
          </a:p>
          <a:p>
            <a:pPr indent="0" lvl="0" marL="457200" rtl="0" algn="l">
              <a:spcBef>
                <a:spcPts val="1000"/>
              </a:spcBef>
              <a:spcAft>
                <a:spcPts val="0"/>
              </a:spcAft>
              <a:buNone/>
            </a:pPr>
            <a:r>
              <a:rPr lang="en"/>
              <a:t>    	int data;   </a:t>
            </a:r>
            <a:endParaRPr/>
          </a:p>
          <a:p>
            <a:pPr indent="0" lvl="0" marL="457200" rtl="0" algn="l">
              <a:spcBef>
                <a:spcPts val="1000"/>
              </a:spcBef>
              <a:spcAft>
                <a:spcPts val="0"/>
              </a:spcAft>
              <a:buNone/>
            </a:pPr>
            <a:r>
              <a:rPr lang="en"/>
              <a:t>    	struct node *next;  </a:t>
            </a:r>
            <a:endParaRPr/>
          </a:p>
          <a:p>
            <a:pPr indent="0" lvl="0" marL="457200" rtl="0" algn="l">
              <a:spcBef>
                <a:spcPts val="1000"/>
              </a:spcBef>
              <a:spcAft>
                <a:spcPts val="0"/>
              </a:spcAft>
              <a:buNone/>
            </a:pPr>
            <a:r>
              <a:rPr lang="en"/>
              <a:t>	};  </a:t>
            </a:r>
            <a:endParaRPr/>
          </a:p>
          <a:p>
            <a:pPr indent="0" lvl="0" marL="457200" rtl="0" algn="l">
              <a:spcBef>
                <a:spcPts val="1000"/>
              </a:spcBef>
              <a:spcAft>
                <a:spcPts val="0"/>
              </a:spcAft>
              <a:buNone/>
            </a:pPr>
            <a:r>
              <a:rPr lang="en"/>
              <a:t>	struct node *head, *ptr;   </a:t>
            </a:r>
            <a:endParaRPr/>
          </a:p>
          <a:p>
            <a:pPr indent="0" lvl="0" marL="457200" rtl="0" algn="l">
              <a:spcBef>
                <a:spcPts val="1000"/>
              </a:spcBef>
              <a:spcAft>
                <a:spcPts val="0"/>
              </a:spcAft>
              <a:buNone/>
            </a:pPr>
            <a:r>
              <a:rPr lang="en"/>
              <a:t>	ptr = (struct node *)malloc(sizeof(struct node *)); </a:t>
            </a:r>
            <a:endParaRPr/>
          </a:p>
          <a:p>
            <a:pPr indent="0" lvl="0" marL="457200" rtl="0" algn="l">
              <a:spcBef>
                <a:spcPts val="1000"/>
              </a:spcBef>
              <a:spcAft>
                <a:spcPts val="100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16"/>
          <p:cNvSpPr txBox="1"/>
          <p:nvPr>
            <p:ph idx="1" type="body"/>
          </p:nvPr>
        </p:nvSpPr>
        <p:spPr>
          <a:xfrm>
            <a:off x="715050" y="410600"/>
            <a:ext cx="7713900" cy="532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t>3. Deletion</a:t>
            </a:r>
            <a:endParaRPr/>
          </a:p>
        </p:txBody>
      </p:sp>
      <p:pic>
        <p:nvPicPr>
          <p:cNvPr id="1396" name="Google Shape;1396;p116"/>
          <p:cNvPicPr preferRelativeResize="0"/>
          <p:nvPr/>
        </p:nvPicPr>
        <p:blipFill>
          <a:blip r:embed="rId3">
            <a:alphaModFix/>
          </a:blip>
          <a:stretch>
            <a:fillRect/>
          </a:stretch>
        </p:blipFill>
        <p:spPr>
          <a:xfrm>
            <a:off x="1568450" y="819275"/>
            <a:ext cx="6169025" cy="41224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17"/>
          <p:cNvSpPr txBox="1"/>
          <p:nvPr>
            <p:ph idx="1" type="body"/>
          </p:nvPr>
        </p:nvSpPr>
        <p:spPr>
          <a:xfrm>
            <a:off x="715100" y="13948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The doubly linked list is the modified version of the singly linked list where each node of the doubly linked consists of three data members data ,next and prev. </a:t>
            </a:r>
            <a:br>
              <a:rPr lang="en"/>
            </a:br>
            <a:br>
              <a:rPr lang="en"/>
            </a:br>
            <a:r>
              <a:rPr lang="en"/>
              <a:t>The prev is a pointer that stores the address of the previous node in the linked list sequence. </a:t>
            </a:r>
            <a:br>
              <a:rPr lang="en"/>
            </a:br>
            <a:br>
              <a:rPr lang="en"/>
            </a:br>
            <a:r>
              <a:rPr lang="en"/>
              <a:t>Each node in a doubly linked list except the first and the last node is connected with each other through the prev and next pointer. </a:t>
            </a:r>
            <a:br>
              <a:rPr lang="en"/>
            </a:br>
            <a:br>
              <a:rPr lang="en"/>
            </a:br>
            <a:r>
              <a:rPr lang="en"/>
              <a:t>The prev pointer of the first node and the next pointer of the last node points to NULL in the doubly linked list.</a:t>
            </a:r>
            <a:endParaRPr/>
          </a:p>
        </p:txBody>
      </p:sp>
      <p:sp>
        <p:nvSpPr>
          <p:cNvPr id="1402" name="Google Shape;1402;p11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Doubly Linked List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